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6"/>
  </p:notesMasterIdLst>
  <p:sldIdLst>
    <p:sldId id="256" r:id="rId2"/>
    <p:sldId id="306" r:id="rId3"/>
    <p:sldId id="259" r:id="rId4"/>
    <p:sldId id="260" r:id="rId5"/>
    <p:sldId id="349" r:id="rId6"/>
    <p:sldId id="348" r:id="rId7"/>
    <p:sldId id="261" r:id="rId8"/>
    <p:sldId id="262" r:id="rId9"/>
    <p:sldId id="263" r:id="rId10"/>
    <p:sldId id="264" r:id="rId11"/>
    <p:sldId id="397" r:id="rId12"/>
    <p:sldId id="265" r:id="rId13"/>
    <p:sldId id="398"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399" r:id="rId32"/>
    <p:sldId id="360" r:id="rId33"/>
    <p:sldId id="361" r:id="rId34"/>
    <p:sldId id="400" r:id="rId35"/>
    <p:sldId id="403" r:id="rId36"/>
    <p:sldId id="401" r:id="rId37"/>
    <p:sldId id="402" r:id="rId38"/>
    <p:sldId id="365" r:id="rId39"/>
    <p:sldId id="366" r:id="rId40"/>
    <p:sldId id="404" r:id="rId41"/>
    <p:sldId id="367" r:id="rId42"/>
    <p:sldId id="368" r:id="rId43"/>
    <p:sldId id="369" r:id="rId44"/>
    <p:sldId id="370" r:id="rId45"/>
    <p:sldId id="372" r:id="rId46"/>
    <p:sldId id="373" r:id="rId47"/>
    <p:sldId id="374" r:id="rId48"/>
    <p:sldId id="375" r:id="rId49"/>
    <p:sldId id="376" r:id="rId50"/>
    <p:sldId id="377" r:id="rId51"/>
    <p:sldId id="378" r:id="rId52"/>
    <p:sldId id="302" r:id="rId53"/>
    <p:sldId id="382" r:id="rId54"/>
    <p:sldId id="409" r:id="rId55"/>
    <p:sldId id="393" r:id="rId56"/>
    <p:sldId id="394"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58" r:id="rId72"/>
    <p:sldId id="350" r:id="rId73"/>
    <p:sldId id="351" r:id="rId74"/>
    <p:sldId id="352" r:id="rId75"/>
    <p:sldId id="353" r:id="rId76"/>
    <p:sldId id="354" r:id="rId77"/>
    <p:sldId id="355" r:id="rId78"/>
    <p:sldId id="356" r:id="rId79"/>
    <p:sldId id="357" r:id="rId80"/>
    <p:sldId id="406" r:id="rId81"/>
    <p:sldId id="358" r:id="rId82"/>
    <p:sldId id="359" r:id="rId83"/>
    <p:sldId id="371" r:id="rId84"/>
    <p:sldId id="395" r:id="rId85"/>
    <p:sldId id="388" r:id="rId86"/>
    <p:sldId id="390" r:id="rId87"/>
    <p:sldId id="407" r:id="rId88"/>
    <p:sldId id="411" r:id="rId89"/>
    <p:sldId id="408" r:id="rId90"/>
    <p:sldId id="389" r:id="rId91"/>
    <p:sldId id="405" r:id="rId92"/>
    <p:sldId id="383" r:id="rId93"/>
    <p:sldId id="384" r:id="rId94"/>
    <p:sldId id="386" r:id="rId9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iGh3FS9DogwdnRiGAuJjLgYGtlW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Zhao, Yiji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5534"/>
  </p:normalViewPr>
  <p:slideViewPr>
    <p:cSldViewPr snapToGrid="0" snapToObjects="1">
      <p:cViewPr varScale="1">
        <p:scale>
          <a:sx n="105" d="100"/>
          <a:sy n="105" d="100"/>
        </p:scale>
        <p:origin x="12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python-course.eu/python3_formatted_output.php"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the lessons in this module, I'm going to give you a gentle introduction to Python.  We’ll talk about where it came from, different environments that you can use to program in Python, and the core language elements of Python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walk through some of the most important data types in Python like sequences –which include strings, lists and tuples– and then hash table like things which in Python are called dictionaries.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Colab</a:t>
            </a:r>
            <a:r>
              <a:rPr lang="en-US" dirty="0"/>
              <a:t>: https://</a:t>
            </a:r>
            <a:r>
              <a:rPr lang="en-US" dirty="0" err="1"/>
              <a:t>colab.research.google.com</a:t>
            </a:r>
            <a:r>
              <a:rPr lang="en-US" dirty="0"/>
              <a:t>/drive/1-1WEulbfme53Mm6Wc6_HPEHWkbdxUp4r?usp=sharing</a:t>
            </a:r>
            <a:endParaRPr dirty="0"/>
          </a:p>
        </p:txBody>
      </p:sp>
      <p:sp>
        <p:nvSpPr>
          <p:cNvPr id="68" name="Google Shape;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my personal favorite way of interacting with Python are Python notebooks which are also called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They let you intermix Code blocks and text blocks  you can basically format  the text descriptions using the markdown formatting language, which also allows you to insert images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You can install </a:t>
            </a:r>
            <a:r>
              <a:rPr lang="en-US" dirty="0" err="1">
                <a:latin typeface="Times New Roman"/>
                <a:ea typeface="Times New Roman"/>
                <a:cs typeface="Times New Roman"/>
                <a:sym typeface="Times New Roman"/>
              </a:rPr>
              <a:t>Jupyter</a:t>
            </a:r>
            <a:r>
              <a:rPr lang="en-US" dirty="0">
                <a:latin typeface="Times New Roman"/>
                <a:ea typeface="Times New Roman"/>
                <a:cs typeface="Times New Roman"/>
                <a:sym typeface="Times New Roman"/>
              </a:rPr>
              <a:t> notebooks on your own computer. my favorite place to run Python notebooks is on Google </a:t>
            </a:r>
            <a:r>
              <a:rPr lang="en-US" dirty="0" err="1">
                <a:latin typeface="Times New Roman"/>
                <a:ea typeface="Times New Roman"/>
                <a:cs typeface="Times New Roman"/>
                <a:sym typeface="Times New Roman"/>
              </a:rPr>
              <a:t>CoLab</a:t>
            </a:r>
            <a:r>
              <a:rPr lang="en-US" dirty="0">
                <a:latin typeface="Times New Roman"/>
                <a:ea typeface="Times New Roman"/>
                <a:cs typeface="Times New Roman"/>
                <a:sym typeface="Times New Roman"/>
              </a:rPr>
              <a:t>. Google hosts the notebooks, which means that the code is run in Google's cloud.  They even provide access to GPU servers, which is especially useful for AI programs that use deep learning. </a:t>
            </a:r>
            <a:endParaRPr dirty="0"/>
          </a:p>
        </p:txBody>
      </p:sp>
      <p:sp>
        <p:nvSpPr>
          <p:cNvPr id="143" name="Google Shape;14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324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my personal favorite way of interacting with Python are Python notebooks which are also called </a:t>
            </a:r>
            <a:r>
              <a:rPr lang="en-US" dirty="0" err="1"/>
              <a:t>Jupyter</a:t>
            </a:r>
            <a:r>
              <a:rPr lang="en-US" dirty="0"/>
              <a:t> notebooks. </a:t>
            </a:r>
          </a:p>
          <a:p>
            <a:endParaRPr lang="en-US" dirty="0"/>
          </a:p>
          <a:p>
            <a:r>
              <a:rPr lang="en-US" dirty="0"/>
              <a:t>They let you intermix Code blocks and text blocks  you can basically format  the text descriptions using the markdown formatting language, which also allows you to insert images </a:t>
            </a:r>
          </a:p>
          <a:p>
            <a:endParaRPr lang="en-US" dirty="0"/>
          </a:p>
          <a:p>
            <a:r>
              <a:rPr lang="en-US" dirty="0"/>
              <a:t>You can install </a:t>
            </a:r>
            <a:r>
              <a:rPr lang="en-US" dirty="0" err="1"/>
              <a:t>Jupyter</a:t>
            </a:r>
            <a:r>
              <a:rPr lang="en-US" dirty="0"/>
              <a:t> notebooks on your own computer. my favorite place to run Python notebooks is on Google </a:t>
            </a:r>
            <a:r>
              <a:rPr lang="en-US" dirty="0" err="1"/>
              <a:t>CoLab</a:t>
            </a:r>
            <a:r>
              <a:rPr lang="en-US" dirty="0"/>
              <a:t>. Google hosts the notebooks, which means that the code is run in Google's cloud.  They even provide access to GPU servers, which is especially useful for AI programs that use deep learning. </a:t>
            </a:r>
          </a:p>
          <a:p>
            <a:endParaRPr lang="en-US" dirty="0"/>
          </a:p>
          <a:p>
            <a:r>
              <a:rPr lang="en-US" dirty="0"/>
              <a:t> 📍 </a:t>
            </a:r>
          </a:p>
          <a:p>
            <a:endParaRPr lang="en-US" dirty="0"/>
          </a:p>
          <a:p>
            <a:r>
              <a:rPr lang="en-US" dirty="0"/>
              <a:t> Let's now start getting into the Python language itself. One Interesting thing about Python, that's different than most other languages that you may have encountered is that white space is meaningful. </a:t>
            </a:r>
          </a:p>
          <a:p>
            <a:endParaRPr lang="en-US" dirty="0"/>
          </a:p>
          <a:p>
            <a:r>
              <a:rPr lang="en-US" dirty="0"/>
              <a:t>What do I mean by that? I mean that instead of having curly braces to denote blocks of code, like you do in Java, Python uses white spaces.  To create an If statement you indent  the code black to execute if the conditional is true.  The first line of code that doesn't have the same level of indentation signals that it's outside of the block. </a:t>
            </a:r>
          </a:p>
          <a:p>
            <a:endParaRPr lang="en-US" dirty="0"/>
          </a:p>
          <a:p>
            <a:endParaRPr lang="en-US" dirty="0"/>
          </a:p>
        </p:txBody>
      </p:sp>
      <p:sp>
        <p:nvSpPr>
          <p:cNvPr id="153" name="Google Shape;15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Syntax highlighting in Pycharm </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60" name="Google Shape;16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8" name="Google Shape;16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75" name="Google Shape;17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endParaRPr dirty="0"/>
          </a:p>
        </p:txBody>
      </p:sp>
      <p:sp>
        <p:nvSpPr>
          <p:cNvPr id="182" name="Google Shape;18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String formatting options: </a:t>
            </a:r>
            <a:r>
              <a:rPr lang="en-US" u="sng">
                <a:solidFill>
                  <a:schemeClr val="hlink"/>
                </a:solidFill>
                <a:hlinkClick r:id="rId3"/>
              </a:rPr>
              <a:t>https://www.python-course.eu/python3_formatted_output.php</a:t>
            </a:r>
            <a:endParaRPr/>
          </a:p>
          <a:p>
            <a:pPr marL="0" lvl="0" indent="0" algn="l" rtl="0">
              <a:lnSpc>
                <a:spcPct val="100000"/>
              </a:lnSpc>
              <a:spcBef>
                <a:spcPts val="0"/>
              </a:spcBef>
              <a:spcAft>
                <a:spcPts val="0"/>
              </a:spcAft>
              <a:buClr>
                <a:schemeClr val="dk1"/>
              </a:buClr>
              <a:buSzPts val="1400"/>
              <a:buFont typeface="Calibri"/>
              <a:buNone/>
            </a:pPr>
            <a:endParaRPr>
              <a:latin typeface="Times New Roman"/>
              <a:ea typeface="Times New Roman"/>
              <a:cs typeface="Times New Roman"/>
              <a:sym typeface="Times New Roman"/>
            </a:endParaRPr>
          </a:p>
        </p:txBody>
      </p:sp>
      <p:sp>
        <p:nvSpPr>
          <p:cNvPr id="189" name="Google Shape;18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96" name="Google Shape;19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04" name="Google Shape;2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1" u="none" strike="noStrike" cap="none" dirty="0">
                <a:solidFill>
                  <a:schemeClr val="dk1"/>
                </a:solidFill>
                <a:effectLst/>
                <a:latin typeface="Calibri"/>
                <a:ea typeface="Calibri"/>
                <a:cs typeface="Calibri"/>
                <a:sym typeface="Calibri"/>
              </a:rPr>
              <a:t>Python was developed starting in 1989 by Guido Von Rossum.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original inspiration for Python came from  languages that were being developed in the Netherlands at the national research Institute for mathematics and computer science in the 1980s where he was  working originally on a language called ABC.  As the name ABC suggests it was designed to be a very simple language that could be taught to non-programmers. There are a lot of computer literate scientists. Who aren't computer scientists but who work in other disciplines like physics or social science or linguistics.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idea behind the ABC language was to strip away all the things that make it difficult to get started with programming languages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in 1999 Guido submitted a funding proposal to DARPA called a computer computer programming for everybody. And he laid out the design goals for Python, which were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first. It should be an easy and intuitive language. That's just as powerful as the major competitor languages.</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Second, it should be open source so that anyone can contribute to its development.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Third the coach should be about as understandable as plain English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and fourth. It should be suitable for everyday tasks allowing for very short development. And so those were the founding principles that outlined the language.</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It has lived up to those design goals over time. </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 The name Python is a reference to a comedy troupe from the 1970s called  Monty Python.</a:t>
            </a:r>
          </a:p>
          <a:p>
            <a:pPr rtl="0"/>
            <a:endParaRPr lang="en-US" sz="1200" b="0" i="1" u="none" strike="noStrike" cap="none" dirty="0">
              <a:solidFill>
                <a:schemeClr val="dk1"/>
              </a:solidFill>
              <a:effectLst/>
              <a:latin typeface="Calibri"/>
              <a:ea typeface="Calibri"/>
              <a:cs typeface="Calibri"/>
              <a:sym typeface="Calibri"/>
            </a:endParaRPr>
          </a:p>
          <a:p>
            <a:pPr rtl="0"/>
            <a:r>
              <a:rPr lang="en-US" sz="1200" b="0" i="1" u="none" strike="noStrike" cap="none" dirty="0">
                <a:solidFill>
                  <a:schemeClr val="dk1"/>
                </a:solidFill>
                <a:effectLst/>
                <a:latin typeface="Calibri"/>
                <a:ea typeface="Calibri"/>
                <a:cs typeface="Calibri"/>
                <a:sym typeface="Calibri"/>
              </a:rPr>
              <a:t>We'll see that other references to Monty Python in the  Python documentation. The documentation References spam a lot, and that's not the email spam. It's A totally silly comedy sketch that Monty Python had in the original flying circus TV series. </a:t>
            </a:r>
            <a:endParaRPr lang="en-US" dirty="0"/>
          </a:p>
        </p:txBody>
      </p:sp>
      <p:sp>
        <p:nvSpPr>
          <p:cNvPr id="82" name="Google Shape;8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a:t>
            </a:fld>
            <a:endParaRPr/>
          </a:p>
        </p:txBody>
      </p:sp>
    </p:spTree>
    <p:extLst>
      <p:ext uri="{BB962C8B-B14F-4D97-AF65-F5344CB8AC3E}">
        <p14:creationId xmlns:p14="http://schemas.microsoft.com/office/powerpoint/2010/main" val="256628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15" name="Google Shape;21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9" name="Google Shape;22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6" name="Google Shape;23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43" name="Google Shape;24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0" name="Google Shape;2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57" name="Google Shape;25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4" name="Google Shape;26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75" name="Google Shape;27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2" name="Google Shape;28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The design goals for Python included the ability to enable very fast prototyping of complex programs. Python succeeds at that  partly due to the fact that it's super easy to write in Python because the syntax is very concise, condense. And intuitive.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And for other reasons. Like. With most modern programming languages,  Python is garbage collected, meaning you don't have to do your own memory allocation and deallocation like you would in an older language like C.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advantage of Python is you can more or less run it on any platform without changing your code.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There are lots of useful built-in types unlike the original C language that I had to deal with when I was getting started out as a student there's built-in things like dictionaries and sets and those things are very useful for constructing larger, more complex algorithms like  the algorithms that we're going to study in  artificial intelligence.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Over time,  Python has accumulated a huge number of  useful third-party libraries that are easy to incorporate into your own code.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Many of these external packages are Relevant for data science and artificial intelligence and machine learning. These include packages Like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 which is a numeric library that allows </a:t>
            </a:r>
            <a:r>
              <a:rPr lang="en-US" sz="1200" b="0" i="0" u="none" strike="noStrike" cap="none" dirty="0" err="1">
                <a:solidFill>
                  <a:schemeClr val="dk1"/>
                </a:solidFill>
                <a:effectLst/>
                <a:latin typeface="Calibri"/>
                <a:ea typeface="Calibri"/>
                <a:cs typeface="Calibri"/>
                <a:sym typeface="Calibri"/>
              </a:rPr>
              <a:t>matlab</a:t>
            </a:r>
            <a:r>
              <a:rPr lang="en-US" sz="1200" b="0" i="0" u="none" strike="noStrike" cap="none" dirty="0">
                <a:solidFill>
                  <a:schemeClr val="dk1"/>
                </a:solidFill>
                <a:effectLst/>
                <a:latin typeface="Calibri"/>
                <a:ea typeface="Calibri"/>
                <a:cs typeface="Calibri"/>
                <a:sym typeface="Calibri"/>
              </a:rPr>
              <a:t>-like programs to be written easily in Python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pandas which  is a library for manipulating  tabular data and makes it super easy to do visualizations. Pandas is commonly used in data science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There are several machine learning toolkits for Python. One is Called S K learn. It Implements a wide range of machine learning algorithms  from naive Bayes classifiers to random forests.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Other Python packages provide support for deep learning. PI torch is a deep learning open source library from Facebook.  TensorFlow is a deep learning library  from Google .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One of the TAs Had developed a Python library for interacting with our friend R2D2 here. It is a library that handle all the communication with the robot. The R2D2 python package leverages some  third-party libraries One handles the Bluetooth connection. </a:t>
            </a:r>
            <a:r>
              <a:rPr lang="en-US" sz="1200" b="0" i="0" u="none" strike="noStrike" cap="none" dirty="0" err="1">
                <a:solidFill>
                  <a:schemeClr val="dk1"/>
                </a:solidFill>
                <a:effectLst/>
                <a:latin typeface="Calibri"/>
                <a:ea typeface="Calibri"/>
                <a:cs typeface="Calibri"/>
                <a:sym typeface="Calibri"/>
              </a:rPr>
              <a:t>Anoterh</a:t>
            </a:r>
            <a:r>
              <a:rPr lang="en-US" sz="1200" b="0" i="0" u="none" strike="noStrike" cap="none" dirty="0">
                <a:solidFill>
                  <a:schemeClr val="dk1"/>
                </a:solidFill>
                <a:effectLst/>
                <a:latin typeface="Calibri"/>
                <a:ea typeface="Calibri"/>
                <a:cs typeface="Calibri"/>
                <a:sym typeface="Calibri"/>
              </a:rPr>
              <a:t> makes use of Robot sensors like the camera to perform computer vision </a:t>
            </a:r>
            <a:endParaRPr b="0" dirty="0">
              <a:latin typeface="Times New Roman"/>
              <a:ea typeface="Times New Roman"/>
              <a:cs typeface="Times New Roman"/>
              <a:sym typeface="Times New Roman"/>
            </a:endParaRPr>
          </a:p>
        </p:txBody>
      </p:sp>
      <p:sp>
        <p:nvSpPr>
          <p:cNvPr id="91" name="Google Shape;9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5367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66" name="Google Shape;16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32</a:t>
            </a:fld>
            <a:endParaRPr/>
          </a:p>
        </p:txBody>
      </p:sp>
    </p:spTree>
    <p:extLst>
      <p:ext uri="{BB962C8B-B14F-4D97-AF65-F5344CB8AC3E}">
        <p14:creationId xmlns:p14="http://schemas.microsoft.com/office/powerpoint/2010/main" val="512821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Here is how you define functions in Python.  A function definition begins with the keyword </a:t>
            </a:r>
            <a:r>
              <a:rPr lang="en-US" b="1" dirty="0">
                <a:latin typeface="Times New Roman"/>
                <a:cs typeface="Times New Roman"/>
                <a:sym typeface="Times New Roman"/>
              </a:rPr>
              <a:t>def,</a:t>
            </a:r>
            <a:r>
              <a:rPr lang="en-US" b="0" dirty="0">
                <a:latin typeface="Times New Roman"/>
                <a:cs typeface="Times New Roman"/>
                <a:sym typeface="Times New Roman"/>
              </a:rPr>
              <a:t> then the function name, then an open </a:t>
            </a:r>
            <a:r>
              <a:rPr lang="en-US" b="0" dirty="0" err="1">
                <a:latin typeface="Times New Roman"/>
                <a:cs typeface="Times New Roman"/>
                <a:sym typeface="Times New Roman"/>
              </a:rPr>
              <a:t>paren</a:t>
            </a:r>
            <a:r>
              <a:rPr lang="en-US" b="0" dirty="0">
                <a:latin typeface="Times New Roman"/>
                <a:cs typeface="Times New Roman"/>
                <a:sym typeface="Times New Roman"/>
              </a:rPr>
              <a:t>, a list of arguments, then a close </a:t>
            </a:r>
            <a:r>
              <a:rPr lang="en-US" b="0" dirty="0" err="1">
                <a:latin typeface="Times New Roman"/>
                <a:cs typeface="Times New Roman"/>
                <a:sym typeface="Times New Roman"/>
              </a:rPr>
              <a:t>paren</a:t>
            </a:r>
            <a:r>
              <a:rPr lang="en-US" b="0" dirty="0">
                <a:latin typeface="Times New Roman"/>
                <a:cs typeface="Times New Roman"/>
                <a:sym typeface="Times New Roman"/>
              </a:rPr>
              <a:t>, then a colon. You can optionally add a documentation string immediately after the function definition.  The doc string uses triple quote marks.  The body of the function is indented.  The keyword return indicates the value to be sent back by the function.   </a:t>
            </a:r>
            <a:br>
              <a:rPr lang="en-US" b="0" dirty="0">
                <a:latin typeface="Times New Roman"/>
                <a:cs typeface="Times New Roman"/>
                <a:sym typeface="Times New Roman"/>
              </a:rPr>
            </a:br>
            <a:r>
              <a:rPr lang="en-US" b="0" dirty="0">
                <a:latin typeface="Times New Roman"/>
                <a:cs typeface="Times New Roman"/>
                <a:sym typeface="Times New Roman"/>
              </a:rPr>
              <a:t>Python </a:t>
            </a:r>
            <a:r>
              <a:rPr lang="en-US" sz="1200" b="0" i="0" u="none" strike="noStrike" cap="none" dirty="0">
                <a:solidFill>
                  <a:schemeClr val="dk1"/>
                </a:solidFill>
                <a:effectLst/>
                <a:latin typeface="Calibri"/>
                <a:ea typeface="Calibri"/>
                <a:cs typeface="Calibri"/>
                <a:sym typeface="Calibri"/>
              </a:rPr>
              <a:t>functions return the keyword </a:t>
            </a:r>
            <a:r>
              <a:rPr lang="en-US" sz="1200" b="0" i="0" u="none" strike="noStrike" cap="none" dirty="0" err="1">
                <a:solidFill>
                  <a:schemeClr val="dk1"/>
                </a:solidFill>
                <a:effectLst/>
                <a:latin typeface="Calibri"/>
                <a:ea typeface="Calibri"/>
                <a:cs typeface="Calibri"/>
                <a:sym typeface="Calibri"/>
              </a:rPr>
              <a:t>None,when</a:t>
            </a:r>
            <a:r>
              <a:rPr lang="en-US" sz="1200" b="0" i="0" u="none" strike="noStrike" cap="none" dirty="0">
                <a:solidFill>
                  <a:schemeClr val="dk1"/>
                </a:solidFill>
                <a:effectLst/>
                <a:latin typeface="Calibri"/>
                <a:ea typeface="Calibri"/>
                <a:cs typeface="Calibri"/>
                <a:sym typeface="Calibri"/>
              </a:rPr>
              <a:t> no return statement is given. Python uses the </a:t>
            </a:r>
            <a:r>
              <a:rPr lang="en-US" dirty="0"/>
              <a:t>None</a:t>
            </a:r>
            <a:r>
              <a:rPr lang="en-US" sz="1200" b="0" i="0" u="none" strike="noStrike" cap="none" dirty="0">
                <a:solidFill>
                  <a:schemeClr val="dk1"/>
                </a:solidFill>
                <a:effectLst/>
                <a:latin typeface="Calibri"/>
                <a:ea typeface="Calibri"/>
                <a:cs typeface="Calibri"/>
                <a:sym typeface="Calibri"/>
              </a:rPr>
              <a:t> keyword to define a null value, or no value at all.</a:t>
            </a:r>
            <a:endParaRPr lang="en-US" b="0" dirty="0">
              <a:latin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The first line that is outside of the function </a:t>
            </a:r>
            <a:r>
              <a:rPr lang="en-US" b="0" dirty="0" err="1">
                <a:latin typeface="Times New Roman"/>
                <a:cs typeface="Times New Roman"/>
                <a:sym typeface="Times New Roman"/>
              </a:rPr>
              <a:t>defintion</a:t>
            </a:r>
            <a:r>
              <a:rPr lang="en-US" b="0" dirty="0">
                <a:latin typeface="Times New Roman"/>
                <a:cs typeface="Times New Roman"/>
                <a:sym typeface="Times New Roman"/>
              </a:rPr>
              <a:t>. </a:t>
            </a:r>
          </a:p>
          <a:p>
            <a:pPr marL="0" lvl="0" indent="0" algn="l" rtl="0">
              <a:lnSpc>
                <a:spcPct val="100000"/>
              </a:lnSpc>
              <a:spcBef>
                <a:spcPts val="0"/>
              </a:spcBef>
              <a:spcAft>
                <a:spcPts val="0"/>
              </a:spcAft>
              <a:buClr>
                <a:schemeClr val="dk1"/>
              </a:buClr>
              <a:buSzPts val="1400"/>
              <a:buFont typeface="Times New Roman"/>
              <a:buNone/>
            </a:pPr>
            <a:r>
              <a:rPr lang="en-US" b="0" dirty="0">
                <a:latin typeface="Times New Roman"/>
                <a:cs typeface="Times New Roman"/>
                <a:sym typeface="Times New Roman"/>
              </a:rPr>
              <a:t>Unlike Java, Python doesn’t declare the return type, or the types of a function’s arguments.</a:t>
            </a:r>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176" name="Google Shape;176;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33</a:t>
            </a:fld>
            <a:endParaRPr/>
          </a:p>
        </p:txBody>
      </p:sp>
    </p:spTree>
    <p:extLst>
      <p:ext uri="{BB962C8B-B14F-4D97-AF65-F5344CB8AC3E}">
        <p14:creationId xmlns:p14="http://schemas.microsoft.com/office/powerpoint/2010/main" val="4235799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Definition: Two of the components of a </a:t>
            </a:r>
            <a:r>
              <a:rPr lang="en-US" sz="1200" b="1" i="0" u="none" strike="noStrike" cap="none" dirty="0">
                <a:solidFill>
                  <a:schemeClr val="dk1"/>
                </a:solidFill>
                <a:effectLst/>
                <a:latin typeface="Calibri"/>
                <a:ea typeface="Calibri"/>
                <a:cs typeface="Calibri"/>
                <a:sym typeface="Calibri"/>
              </a:rPr>
              <a:t>method</a:t>
            </a:r>
            <a:r>
              <a:rPr lang="en-US" sz="1200" b="0" i="0" u="none" strike="noStrike" cap="none" dirty="0">
                <a:solidFill>
                  <a:schemeClr val="dk1"/>
                </a:solidFill>
                <a:effectLst/>
                <a:latin typeface="Calibri"/>
                <a:ea typeface="Calibri"/>
                <a:cs typeface="Calibri"/>
                <a:sym typeface="Calibri"/>
              </a:rPr>
              <a:t> declaration comprise the </a:t>
            </a:r>
            <a:r>
              <a:rPr lang="en-US" sz="1200" b="1" i="0" u="none" strike="noStrike" cap="none" dirty="0">
                <a:solidFill>
                  <a:schemeClr val="dk1"/>
                </a:solidFill>
                <a:effectLst/>
                <a:latin typeface="Calibri"/>
                <a:ea typeface="Calibri"/>
                <a:cs typeface="Calibri"/>
                <a:sym typeface="Calibri"/>
              </a:rPr>
              <a:t>method signature</a:t>
            </a: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method's</a:t>
            </a:r>
            <a:r>
              <a:rPr lang="en-US" sz="1200" b="0" i="0" u="none" strike="noStrike" cap="none" dirty="0">
                <a:solidFill>
                  <a:schemeClr val="dk1"/>
                </a:solidFill>
                <a:effectLst/>
                <a:latin typeface="Calibri"/>
                <a:ea typeface="Calibri"/>
                <a:cs typeface="Calibri"/>
                <a:sym typeface="Calibri"/>
              </a:rPr>
              <a:t> name and the parameter </a:t>
            </a:r>
            <a:r>
              <a:rPr lang="en-US" sz="1200" b="1" i="0" u="none" strike="noStrike" cap="none" dirty="0">
                <a:solidFill>
                  <a:schemeClr val="dk1"/>
                </a:solidFill>
                <a:effectLst/>
                <a:latin typeface="Calibri"/>
                <a:ea typeface="Calibri"/>
                <a:cs typeface="Calibri"/>
                <a:sym typeface="Calibri"/>
              </a:rPr>
              <a:t>types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1616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unpacks the list</a:t>
            </a:r>
            <a:endParaRPr dirty="0"/>
          </a:p>
        </p:txBody>
      </p:sp>
      <p:sp>
        <p:nvSpPr>
          <p:cNvPr id="214" name="Google Shape;214;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38</a:t>
            </a:fld>
            <a:endParaRPr/>
          </a:p>
        </p:txBody>
      </p:sp>
    </p:spTree>
    <p:extLst>
      <p:ext uri="{BB962C8B-B14F-4D97-AF65-F5344CB8AC3E}">
        <p14:creationId xmlns:p14="http://schemas.microsoft.com/office/powerpoint/2010/main" val="2181008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22" name="Google Shape;22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39</a:t>
            </a:fld>
            <a:endParaRPr/>
          </a:p>
        </p:txBody>
      </p:sp>
    </p:spTree>
    <p:extLst>
      <p:ext uri="{BB962C8B-B14F-4D97-AF65-F5344CB8AC3E}">
        <p14:creationId xmlns:p14="http://schemas.microsoft.com/office/powerpoint/2010/main" val="3583367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Here's some example of how you can combine both arcs and quarks into a single function. If you have any required arguments, they must come first. These positional arguments will always precede, arcs and quarks any non keyword arguments that will get packed into the ARG variable must precede, all keyword arguments that get packed into the quarks variable.</a:t>
            </a:r>
          </a:p>
          <a:p>
            <a:endParaRPr lang="en-US" dirty="0"/>
          </a:p>
          <a:p>
            <a:r>
              <a:rPr lang="en-US" dirty="0"/>
              <a:t>You can see that as I pass in different arguments to my function, Python will automatically group them into the positional argument that I have first. Into the arcs variable and into the corks variable  Python is smart about understanding which of the arguments that I pass into the function belong to  the positional arguments, the arcs arguments and the quarks argument.</a:t>
            </a:r>
          </a:p>
          <a:p>
            <a:endParaRPr lang="en-US" dirty="0"/>
          </a:p>
          <a:p>
            <a:r>
              <a:rPr lang="en-US" dirty="0"/>
              <a:t>Although Python doesn't have the same ability to overload functions like Java does it's flexibility in the arguments that functions can take is just as useful.</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8752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30" name="Google Shape;230;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41</a:t>
            </a:fld>
            <a:endParaRPr/>
          </a:p>
        </p:txBody>
      </p:sp>
    </p:spTree>
    <p:extLst>
      <p:ext uri="{BB962C8B-B14F-4D97-AF65-F5344CB8AC3E}">
        <p14:creationId xmlns:p14="http://schemas.microsoft.com/office/powerpoint/2010/main" val="154105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In computing, </a:t>
            </a:r>
            <a:r>
              <a:rPr lang="en-US" dirty="0" err="1">
                <a:latin typeface="Times New Roman"/>
                <a:ea typeface="Times New Roman"/>
                <a:cs typeface="Times New Roman"/>
                <a:sym typeface="Times New Roman"/>
              </a:rPr>
              <a:t>memoization</a:t>
            </a:r>
            <a:r>
              <a:rPr lang="en-US" dirty="0">
                <a:latin typeface="Times New Roman"/>
                <a:ea typeface="Times New Roman"/>
                <a:cs typeface="Times New Roman"/>
                <a:sym typeface="Times New Roman"/>
              </a:rPr>
              <a:t> or </a:t>
            </a:r>
            <a:r>
              <a:rPr lang="en-US" dirty="0" err="1">
                <a:latin typeface="Times New Roman"/>
                <a:ea typeface="Times New Roman"/>
                <a:cs typeface="Times New Roman"/>
                <a:sym typeface="Times New Roman"/>
              </a:rPr>
              <a:t>memoisation</a:t>
            </a:r>
            <a:r>
              <a:rPr lang="en-US" dirty="0">
                <a:latin typeface="Times New Roman"/>
                <a:ea typeface="Times New Roman"/>
                <a:cs typeface="Times New Roman"/>
                <a:sym typeface="Times New Roman"/>
              </a:rPr>
              <a:t> is an optimization technique used primarily to speed up computer programs by storing the results of expensive function calls and returning the cached result when the same inputs occur again.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cs typeface="Times New Roman"/>
              <a:sym typeface="Times New Roman"/>
            </a:endParaRPr>
          </a:p>
          <a:p>
            <a:pPr rtl="0"/>
            <a:r>
              <a:rPr lang="en-US" sz="1200" b="0" i="0" u="none" strike="noStrike" cap="none" dirty="0">
                <a:solidFill>
                  <a:schemeClr val="dk1"/>
                </a:solidFill>
                <a:effectLst/>
                <a:latin typeface="Calibri"/>
                <a:ea typeface="Calibri"/>
                <a:cs typeface="Calibri"/>
                <a:sym typeface="Calibri"/>
              </a:rPr>
              <a:t>One other cool thing about default arguments is you can actually use them to nice effect for a type of program called a dynamic program.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is an example of how to compute Fibonacci. And if you pass the default version of the precomputed values, all the Fibonacci values that you've printed to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you could say, here's a set of numbers if I've already computed the Fibonacci value for this number and just return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Otherwise, computed through the </a:t>
            </a:r>
            <a:r>
              <a:rPr lang="en-US" sz="1200" b="1" i="0" u="none" strike="noStrike" cap="none" dirty="0">
                <a:solidFill>
                  <a:schemeClr val="dk1"/>
                </a:solidFill>
                <a:effectLst/>
                <a:latin typeface="Calibri"/>
                <a:ea typeface="Calibri"/>
                <a:cs typeface="Calibri"/>
                <a:sym typeface="Calibri"/>
              </a:rPr>
              <a:t>recursive call</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storing values is called </a:t>
            </a:r>
            <a:r>
              <a:rPr lang="en-US" sz="1200" b="1" i="0" u="none" strike="noStrike" cap="none" dirty="0" err="1">
                <a:solidFill>
                  <a:schemeClr val="dk1"/>
                </a:solidFill>
                <a:effectLst/>
                <a:latin typeface="Calibri"/>
                <a:ea typeface="Calibri"/>
                <a:cs typeface="Calibri"/>
                <a:sym typeface="Calibri"/>
              </a:rPr>
              <a:t>memoization</a:t>
            </a:r>
            <a:r>
              <a:rPr lang="en-US" sz="1200" b="0" i="0" u="none" strike="noStrike" cap="none" dirty="0">
                <a:solidFill>
                  <a:schemeClr val="dk1"/>
                </a:solidFill>
                <a:effectLst/>
                <a:latin typeface="Calibri"/>
                <a:ea typeface="Calibri"/>
                <a:cs typeface="Calibri"/>
                <a:sym typeface="Calibri"/>
              </a:rPr>
              <a:t> and it's like a key to the style of algorithm called a </a:t>
            </a:r>
            <a:r>
              <a:rPr lang="en-US" sz="1200" b="1" i="0" u="none" strike="noStrike" cap="none" dirty="0">
                <a:solidFill>
                  <a:schemeClr val="dk1"/>
                </a:solidFill>
                <a:effectLst/>
                <a:latin typeface="Calibri"/>
                <a:ea typeface="Calibri"/>
                <a:cs typeface="Calibri"/>
                <a:sym typeface="Calibri"/>
              </a:rPr>
              <a:t>dynamic programming algorithm.</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[Switch to </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a:t>
            </a:r>
            <a:r>
              <a:rPr lang="en-US" sz="1200" b="1" i="0" u="none" strike="noStrike" cap="none" dirty="0" err="1">
                <a:solidFill>
                  <a:schemeClr val="dk1"/>
                </a:solidFill>
                <a:effectLst/>
                <a:latin typeface="Calibri"/>
                <a:ea typeface="Calibri"/>
                <a:cs typeface="Calibri"/>
                <a:sym typeface="Calibri"/>
              </a:rPr>
              <a:t>memoization</a:t>
            </a:r>
            <a:r>
              <a:rPr lang="en-US" sz="1200" b="1" i="0" u="none" strike="noStrike" cap="none" dirty="0">
                <a:solidFill>
                  <a:schemeClr val="dk1"/>
                </a:solidFill>
                <a:effectLst/>
                <a:latin typeface="Calibri"/>
                <a:ea typeface="Calibri"/>
                <a:cs typeface="Calibri"/>
                <a:sym typeface="Calibri"/>
              </a:rPr>
              <a:t> example</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we're going to say the Fibonacci sequence so If it's already been stored in this default object and then I'm going to print out but it's been stored. the first time I run it, it should not print out that it exists but subsequent times that I run 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That's right, it's recursive by calling us. It does call it, but then if I call it again. Then I'll get all those previous 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that's a cool thing to keep in mind that might be helpful for a couple of things. when you pass in default parameters that that's evaluated exactly only once in this definition of the statement and then you can update the value of that over time and that will pass it along. it's not going to get reset to be the empty set that is the empty dictionary.</a:t>
            </a:r>
          </a:p>
          <a:p>
            <a:br>
              <a:rPr lang="en-US" dirty="0"/>
            </a:br>
            <a:br>
              <a:rPr lang="en-US" dirty="0"/>
            </a:br>
            <a:endParaRPr dirty="0"/>
          </a:p>
        </p:txBody>
      </p:sp>
      <p:sp>
        <p:nvSpPr>
          <p:cNvPr id="237" name="Google Shape;237;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42</a:t>
            </a:fld>
            <a:endParaRPr/>
          </a:p>
        </p:txBody>
      </p:sp>
    </p:spTree>
    <p:extLst>
      <p:ext uri="{BB962C8B-B14F-4D97-AF65-F5344CB8AC3E}">
        <p14:creationId xmlns:p14="http://schemas.microsoft.com/office/powerpoint/2010/main" val="3939524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rtl="0"/>
            <a:r>
              <a:rPr lang="en-US" dirty="0">
                <a:latin typeface="Times New Roman"/>
                <a:ea typeface="Times New Roman"/>
                <a:cs typeface="Times New Roman"/>
                <a:sym typeface="Times New Roman"/>
              </a:rPr>
              <a:t>.</a:t>
            </a:r>
            <a:r>
              <a:rPr lang="en-US" sz="1200" b="1" i="0" u="none" strike="noStrike" cap="none" dirty="0">
                <a:solidFill>
                  <a:schemeClr val="dk1"/>
                </a:solidFill>
                <a:effectLst/>
                <a:latin typeface="Calibri"/>
                <a:ea typeface="Calibri"/>
                <a:cs typeface="Calibri"/>
                <a:sym typeface="Calibri"/>
              </a:rPr>
              <a:t> </a:t>
            </a:r>
            <a:br>
              <a:rPr lang="en-US" sz="1200" b="1"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transition][Functions are “first-class” objects]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Another awesome thing about Python is functions are actually just like regular objects. </a:t>
            </a:r>
          </a:p>
          <a:p>
            <a:pPr rtl="0" fontAlgn="base"/>
            <a:r>
              <a:rPr lang="en-US" sz="1200" b="0" i="0" u="none" strike="noStrike" cap="none" dirty="0">
                <a:solidFill>
                  <a:schemeClr val="dk1"/>
                </a:solidFill>
                <a:effectLst/>
                <a:latin typeface="Calibri"/>
                <a:ea typeface="Calibri"/>
                <a:cs typeface="Calibri"/>
                <a:sym typeface="Calibri"/>
              </a:rPr>
              <a:t>There's genuine first class objects in the language you can create them on the fly. </a:t>
            </a:r>
          </a:p>
          <a:p>
            <a:pPr rtl="0" fontAlgn="base"/>
            <a:r>
              <a:rPr lang="en-US" sz="1200" b="0" i="0" u="none" strike="noStrike" cap="none" dirty="0">
                <a:solidFill>
                  <a:schemeClr val="dk1"/>
                </a:solidFill>
                <a:effectLst/>
                <a:latin typeface="Calibri"/>
                <a:ea typeface="Calibri"/>
                <a:cs typeface="Calibri"/>
                <a:sym typeface="Calibri"/>
              </a:rPr>
              <a:t>You can pass them as an argument to another function. </a:t>
            </a:r>
          </a:p>
          <a:p>
            <a:pPr rtl="0" fontAlgn="base"/>
            <a:r>
              <a:rPr lang="en-US" sz="1200" b="0" i="0" u="none" strike="noStrike" cap="none" dirty="0">
                <a:solidFill>
                  <a:schemeClr val="dk1"/>
                </a:solidFill>
                <a:effectLst/>
                <a:latin typeface="Calibri"/>
                <a:ea typeface="Calibri"/>
                <a:cs typeface="Calibri"/>
                <a:sym typeface="Calibri"/>
              </a:rPr>
              <a:t>The function itself can be returned as a value.</a:t>
            </a:r>
          </a:p>
          <a:p>
            <a:pPr rtl="0" fontAlgn="base"/>
            <a:r>
              <a:rPr lang="en-US" sz="1200" b="0" i="0" u="none" strike="noStrike" cap="none" dirty="0">
                <a:solidFill>
                  <a:schemeClr val="dk1"/>
                </a:solidFill>
                <a:effectLst/>
                <a:latin typeface="Calibri"/>
                <a:ea typeface="Calibri"/>
                <a:cs typeface="Calibri"/>
                <a:sym typeface="Calibri"/>
              </a:rPr>
              <a:t>And they basically have the same status as any other kind of variable in the programming language.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 the super cool thing is that you can call a function on a function. I can pass in functions to this compose function. And then the result can be composition.</a:t>
            </a:r>
          </a:p>
          <a:p>
            <a:pPr rtl="0"/>
            <a:br>
              <a:rPr lang="en-US" sz="1200" b="0" i="0" u="none" strike="noStrike" cap="none" dirty="0">
                <a:solidFill>
                  <a:schemeClr val="dk1"/>
                </a:solidFill>
                <a:effectLst/>
                <a:latin typeface="Calibri"/>
                <a:ea typeface="Calibri"/>
                <a:cs typeface="Calibri"/>
                <a:sym typeface="Calibri"/>
              </a:rPr>
            </a:br>
            <a:endParaRPr dirty="0"/>
          </a:p>
        </p:txBody>
      </p:sp>
      <p:sp>
        <p:nvSpPr>
          <p:cNvPr id="245" name="Google Shape;245;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43</a:t>
            </a:fld>
            <a:endParaRPr/>
          </a:p>
        </p:txBody>
      </p:sp>
    </p:spTree>
    <p:extLst>
      <p:ext uri="{BB962C8B-B14F-4D97-AF65-F5344CB8AC3E}">
        <p14:creationId xmlns:p14="http://schemas.microsoft.com/office/powerpoint/2010/main" val="134757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8" name="Google Shape;10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r>
              <a:rPr lang="en-US"/>
              <a:t> Map</a:t>
            </a:r>
            <a:r>
              <a:rPr lang="en-US" sz="1200" b="0" i="0" u="none" strike="noStrike" cap="none">
                <a:solidFill>
                  <a:schemeClr val="dk1"/>
                </a:solidFill>
                <a:latin typeface="Calibri"/>
                <a:ea typeface="Calibri"/>
                <a:cs typeface="Calibri"/>
                <a:sym typeface="Calibri"/>
              </a:rPr>
              <a:t> applies a function to all the items in an input_list.</a:t>
            </a:r>
            <a:br>
              <a:rPr lang="en-US" sz="1200" b="0" i="0" u="none" strike="noStrike" cap="none">
                <a:solidFill>
                  <a:schemeClr val="dk1"/>
                </a:solidFill>
                <a:latin typeface="Calibri"/>
                <a:ea typeface="Calibri"/>
                <a:cs typeface="Calibri"/>
                <a:sym typeface="Calibri"/>
              </a:rPr>
            </a:br>
            <a:r>
              <a:rPr lang="en-US" sz="1200" b="0" i="0" u="none" strike="noStrike" cap="none">
                <a:solidFill>
                  <a:schemeClr val="dk1"/>
                </a:solidFill>
                <a:latin typeface="Calibri"/>
                <a:ea typeface="Calibri"/>
                <a:cs typeface="Calibri"/>
                <a:sym typeface="Calibri"/>
              </a:rPr>
              <a:t> </a:t>
            </a:r>
            <a:r>
              <a:rPr lang="en-US"/>
              <a:t>filter</a:t>
            </a:r>
            <a:r>
              <a:rPr lang="en-US" sz="1200" b="0" i="0" u="none" strike="noStrike" cap="none">
                <a:solidFill>
                  <a:schemeClr val="dk1"/>
                </a:solidFill>
                <a:latin typeface="Calibri"/>
                <a:ea typeface="Calibri"/>
                <a:cs typeface="Calibri"/>
                <a:sym typeface="Calibri"/>
              </a:rPr>
              <a:t> creates a list of elements for which a function returns true.python</a:t>
            </a: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A lambda function is a small anonymous function.  Syntax = lambda </a:t>
            </a:r>
            <a:r>
              <a:rPr lang="en-US" sz="1200" b="0" i="1" u="none" strike="noStrike" cap="none">
                <a:solidFill>
                  <a:schemeClr val="dk1"/>
                </a:solidFill>
                <a:latin typeface="Calibri"/>
                <a:ea typeface="Calibri"/>
                <a:cs typeface="Calibri"/>
                <a:sym typeface="Calibri"/>
              </a:rPr>
              <a:t>arguments </a:t>
            </a:r>
            <a:r>
              <a:rPr lang="en-US" sz="1200" b="0" i="0" u="none" strike="noStrike" cap="none">
                <a:solidFill>
                  <a:schemeClr val="dk1"/>
                </a:solidFill>
                <a:latin typeface="Calibri"/>
                <a:ea typeface="Calibri"/>
                <a:cs typeface="Calibri"/>
                <a:sym typeface="Calibri"/>
              </a:rPr>
              <a:t>: </a:t>
            </a:r>
            <a:r>
              <a:rPr lang="en-US" sz="1200" b="0" i="1" u="none" strike="noStrike" cap="none">
                <a:solidFill>
                  <a:schemeClr val="dk1"/>
                </a:solidFill>
                <a:latin typeface="Calibri"/>
                <a:ea typeface="Calibri"/>
                <a:cs typeface="Calibri"/>
                <a:sym typeface="Calibri"/>
              </a:rPr>
              <a:t>expression</a:t>
            </a:r>
            <a:endParaRPr/>
          </a:p>
          <a:p>
            <a:pPr marL="0" lvl="0" indent="0" algn="l" rtl="0">
              <a:lnSpc>
                <a:spcPct val="100000"/>
              </a:lnSpc>
              <a:spcBef>
                <a:spcPts val="0"/>
              </a:spcBef>
              <a:spcAft>
                <a:spcPts val="0"/>
              </a:spcAft>
              <a:buClr>
                <a:schemeClr val="dk1"/>
              </a:buClr>
              <a:buSzPts val="1400"/>
              <a:buFont typeface="Calibri"/>
              <a:buNone/>
            </a:pPr>
            <a:endParaRPr sz="1200" b="0" i="1"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r>
              <a:rPr lang="en-US" sz="1200" b="0" i="0" u="none" strike="noStrike" cap="none">
                <a:solidFill>
                  <a:schemeClr val="dk1"/>
                </a:solidFill>
                <a:latin typeface="Calibri"/>
                <a:ea typeface="Calibri"/>
                <a:cs typeface="Calibri"/>
                <a:sym typeface="Calibri"/>
              </a:rPr>
              <a:t>x = lambda a : a + 10</a:t>
            </a:r>
            <a:br>
              <a:rPr lang="en-US"/>
            </a:br>
            <a:r>
              <a:rPr lang="en-US" sz="1200" b="0" i="0" u="none" strike="noStrike" cap="none">
                <a:solidFill>
                  <a:schemeClr val="dk1"/>
                </a:solidFill>
                <a:latin typeface="Calibri"/>
                <a:ea typeface="Calibri"/>
                <a:cs typeface="Calibri"/>
                <a:sym typeface="Calibri"/>
              </a:rPr>
              <a:t>print(x(5))</a:t>
            </a:r>
            <a:endParaRPr/>
          </a:p>
        </p:txBody>
      </p:sp>
      <p:sp>
        <p:nvSpPr>
          <p:cNvPr id="253" name="Google Shape;253;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44</a:t>
            </a:fld>
            <a:endParaRPr/>
          </a:p>
        </p:txBody>
      </p:sp>
    </p:spTree>
    <p:extLst>
      <p:ext uri="{BB962C8B-B14F-4D97-AF65-F5344CB8AC3E}">
        <p14:creationId xmlns:p14="http://schemas.microsoft.com/office/powerpoint/2010/main" val="3945580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take a look real quick at classes before we wrap up so similar to defining a function beautifying the class with just this keyword class and you give it a name stylistically, just </a:t>
            </a:r>
            <a:r>
              <a:rPr lang="en-US" sz="1200" b="1" i="0" u="none" strike="noStrike" cap="none" dirty="0">
                <a:solidFill>
                  <a:schemeClr val="dk1"/>
                </a:solidFill>
                <a:effectLst/>
                <a:latin typeface="Calibri"/>
                <a:ea typeface="Calibri"/>
                <a:cs typeface="Calibri"/>
                <a:sym typeface="Calibri"/>
              </a:rPr>
              <a:t>capitalized</a:t>
            </a:r>
            <a:r>
              <a:rPr lang="en-US" sz="1200" b="0" i="0" u="none" strike="noStrike" cap="none" dirty="0">
                <a:solidFill>
                  <a:schemeClr val="dk1"/>
                </a:solidFill>
                <a:effectLst/>
                <a:latin typeface="Calibri"/>
                <a:ea typeface="Calibri"/>
                <a:cs typeface="Calibri"/>
                <a:sym typeface="Calibri"/>
              </a:rPr>
              <a:t> the name of classes and you can give it the default attribute for class.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dirty="0"/>
          </a:p>
        </p:txBody>
      </p:sp>
      <p:sp>
        <p:nvSpPr>
          <p:cNvPr id="267" name="Google Shape;267;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45</a:t>
            </a:fld>
            <a:endParaRPr/>
          </a:p>
        </p:txBody>
      </p:sp>
    </p:spTree>
    <p:extLst>
      <p:ext uri="{BB962C8B-B14F-4D97-AF65-F5344CB8AC3E}">
        <p14:creationId xmlns:p14="http://schemas.microsoft.com/office/powerpoint/2010/main" val="38738687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t>
            </a:r>
            <a:r>
              <a:rPr lang="en-US" sz="1200" b="0" i="0" u="none" strike="noStrike" cap="none" dirty="0">
                <a:solidFill>
                  <a:schemeClr val="dk1"/>
                </a:solidFill>
                <a:latin typeface="Calibri"/>
                <a:ea typeface="Calibri"/>
                <a:cs typeface="Calibri"/>
                <a:sym typeface="Calibri"/>
              </a:rPr>
              <a:t> self represents the instance of the class. </a:t>
            </a:r>
          </a:p>
          <a:p>
            <a:pPr marL="0" lvl="0" indent="0" algn="l" rtl="0">
              <a:lnSpc>
                <a:spcPct val="100000"/>
              </a:lnSpc>
              <a:spcBef>
                <a:spcPts val="0"/>
              </a:spcBef>
              <a:spcAft>
                <a:spcPts val="0"/>
              </a:spcAft>
              <a:buClr>
                <a:schemeClr val="dk1"/>
              </a:buClr>
              <a:buSzPts val="1400"/>
              <a:buFont typeface="Times New Roman"/>
              <a:buNone/>
            </a:pPr>
            <a:endParaRPr lang="en-US" sz="1200" b="0" i="0" u="none" strike="noStrike" cap="none" dirty="0">
              <a:solidFill>
                <a:schemeClr val="dk1"/>
              </a:solidFill>
              <a:latin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you create a constructor method </a:t>
            </a:r>
            <a:r>
              <a:rPr lang="en-US" sz="1200" b="1" i="0" u="none" strike="noStrike" cap="none" dirty="0">
                <a:solidFill>
                  <a:schemeClr val="dk1"/>
                </a:solidFill>
                <a:effectLst/>
                <a:latin typeface="Calibri"/>
                <a:ea typeface="Calibri"/>
                <a:cs typeface="Calibri"/>
                <a:sym typeface="Calibri"/>
              </a:rPr>
              <a:t>initialization</a:t>
            </a:r>
            <a:r>
              <a:rPr lang="en-US" sz="1200" b="0" i="0" u="none" strike="noStrike" cap="none" dirty="0">
                <a:solidFill>
                  <a:schemeClr val="dk1"/>
                </a:solidFill>
                <a:effectLst/>
                <a:latin typeface="Calibri"/>
                <a:ea typeface="Calibri"/>
                <a:cs typeface="Calibri"/>
                <a:sym typeface="Calibri"/>
              </a:rPr>
              <a:t> method with this double underscore </a:t>
            </a:r>
            <a:r>
              <a:rPr lang="en-US" sz="1200" b="0"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double underscore, arguments and functions of the class.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Start with the keywords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The keyword self is used to denote that particular instance.</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slides][Slides transition][creating a class]</a:t>
            </a:r>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err="1">
                <a:solidFill>
                  <a:schemeClr val="dk1"/>
                </a:solidFill>
                <a:effectLst/>
                <a:latin typeface="Calibri"/>
                <a:ea typeface="Calibri"/>
                <a:cs typeface="Calibri"/>
                <a:sym typeface="Calibri"/>
              </a:rPr>
              <a:t>init</a:t>
            </a:r>
            <a:r>
              <a:rPr lang="en-US" sz="1200" b="0" i="0" u="none" strike="noStrike" cap="none" dirty="0">
                <a:solidFill>
                  <a:schemeClr val="dk1"/>
                </a:solidFill>
                <a:effectLst/>
                <a:latin typeface="Calibri"/>
                <a:ea typeface="Calibri"/>
                <a:cs typeface="Calibri"/>
                <a:sym typeface="Calibri"/>
              </a:rPr>
              <a:t> method is how what gets called when I </a:t>
            </a:r>
            <a:r>
              <a:rPr lang="en-US" sz="1200" b="1" i="0" u="none" strike="noStrike" cap="none" dirty="0">
                <a:solidFill>
                  <a:schemeClr val="dk1"/>
                </a:solidFill>
                <a:effectLst/>
                <a:latin typeface="Calibri"/>
                <a:ea typeface="Calibri"/>
                <a:cs typeface="Calibri"/>
                <a:sym typeface="Calibri"/>
              </a:rPr>
              <a:t>instantiate</a:t>
            </a:r>
            <a:r>
              <a:rPr lang="en-US" sz="1200" b="0" i="0" u="none" strike="noStrike" cap="none" dirty="0">
                <a:solidFill>
                  <a:schemeClr val="dk1"/>
                </a:solidFill>
                <a:effectLst/>
                <a:latin typeface="Calibri"/>
                <a:ea typeface="Calibri"/>
                <a:cs typeface="Calibri"/>
                <a:sym typeface="Calibri"/>
              </a:rPr>
              <a:t> an object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method begins with </a:t>
            </a:r>
            <a:r>
              <a:rPr lang="en-US" sz="1200" b="1" i="0" u="none" strike="noStrike" cap="none" dirty="0">
                <a:solidFill>
                  <a:schemeClr val="dk1"/>
                </a:solidFill>
                <a:effectLst/>
                <a:latin typeface="Calibri"/>
                <a:ea typeface="Calibri"/>
                <a:cs typeface="Calibri"/>
                <a:sym typeface="Calibri"/>
              </a:rPr>
              <a:t>self</a:t>
            </a:r>
            <a:r>
              <a:rPr lang="en-US" sz="1200" b="0" i="0" u="none" strike="noStrike" cap="none" dirty="0">
                <a:solidFill>
                  <a:schemeClr val="dk1"/>
                </a:solidFill>
                <a:effectLst/>
                <a:latin typeface="Calibri"/>
                <a:ea typeface="Calibri"/>
                <a:cs typeface="Calibri"/>
                <a:sym typeface="Calibri"/>
              </a:rPr>
              <a:t>. And self just represents the </a:t>
            </a:r>
            <a:r>
              <a:rPr lang="en-US" sz="1200" b="1" i="0" u="none" strike="noStrike" cap="none" dirty="0">
                <a:solidFill>
                  <a:schemeClr val="dk1"/>
                </a:solidFill>
                <a:effectLst/>
                <a:latin typeface="Calibri"/>
                <a:ea typeface="Calibri"/>
                <a:cs typeface="Calibri"/>
                <a:sym typeface="Calibri"/>
              </a:rPr>
              <a:t>instance of the class</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can define my own </a:t>
            </a:r>
            <a:r>
              <a:rPr lang="en-US" sz="1200" b="1" i="0" u="none" strike="noStrike" cap="none" dirty="0">
                <a:solidFill>
                  <a:schemeClr val="dk1"/>
                </a:solidFill>
                <a:effectLst/>
                <a:latin typeface="Calibri"/>
                <a:ea typeface="Calibri"/>
                <a:cs typeface="Calibri"/>
                <a:sym typeface="Calibri"/>
              </a:rPr>
              <a:t>member method</a:t>
            </a:r>
            <a:r>
              <a:rPr lang="en-US" sz="1200" b="0" i="0" u="none" strike="noStrike" cap="none" dirty="0">
                <a:solidFill>
                  <a:schemeClr val="dk1"/>
                </a:solidFill>
                <a:effectLst/>
                <a:latin typeface="Calibri"/>
                <a:ea typeface="Calibri"/>
                <a:cs typeface="Calibri"/>
                <a:sym typeface="Calibri"/>
              </a:rPr>
              <a:t> and it won't start with the double underscore because the double underscore is kind of reserved for the </a:t>
            </a:r>
            <a:r>
              <a:rPr lang="en-US" sz="1200" b="1" i="0" u="none" strike="noStrike" cap="none" dirty="0">
                <a:solidFill>
                  <a:schemeClr val="dk1"/>
                </a:solidFill>
                <a:effectLst/>
                <a:latin typeface="Calibri"/>
                <a:ea typeface="Calibri"/>
                <a:cs typeface="Calibri"/>
                <a:sym typeface="Calibri"/>
              </a:rPr>
              <a:t>magic method</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[example]</a:t>
            </a:r>
          </a:p>
          <a:p>
            <a:pPr rtl="0"/>
            <a:r>
              <a:rPr lang="en-US" sz="1200" b="0" i="0" u="none" strike="noStrike" cap="none" dirty="0">
                <a:solidFill>
                  <a:schemeClr val="dk1"/>
                </a:solidFill>
                <a:effectLst/>
                <a:latin typeface="Calibri"/>
                <a:ea typeface="Calibri"/>
                <a:cs typeface="Calibri"/>
                <a:sym typeface="Calibri"/>
              </a:rPr>
              <a:t>And then when I want to create a new student object to say student one that's my variable name equals the class that the capital S. And then whatever arguments, a defined to pass into it. you notice that I </a:t>
            </a:r>
            <a:r>
              <a:rPr lang="en-US" sz="1200" b="1" i="0" u="none" strike="noStrike" cap="none" dirty="0">
                <a:solidFill>
                  <a:schemeClr val="dk1"/>
                </a:solidFill>
                <a:effectLst/>
                <a:latin typeface="Calibri"/>
                <a:ea typeface="Calibri"/>
                <a:cs typeface="Calibri"/>
                <a:sym typeface="Calibri"/>
              </a:rPr>
              <a:t>don't pass it in the word itself</a:t>
            </a:r>
            <a:r>
              <a:rPr lang="en-US" sz="1200" b="0" i="0" u="none" strike="noStrike" cap="none" dirty="0">
                <a:solidFill>
                  <a:schemeClr val="dk1"/>
                </a:solidFill>
                <a:effectLst/>
                <a:latin typeface="Calibri"/>
                <a:ea typeface="Calibri"/>
                <a:cs typeface="Calibri"/>
                <a:sym typeface="Calibri"/>
              </a:rPr>
              <a:t> or anything like that. It's just syntactic sugar.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I'm defining the class. I only pass the students' names and their department.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And then I can call the method by saying, here's my student one variable name dot and the method that I want to print.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 could call that same method by calling the student class with a capital S and an adult print details and pass in the </a:t>
            </a:r>
            <a:r>
              <a:rPr lang="en-US" sz="1200" b="1" i="0" u="none" strike="noStrike" cap="none" dirty="0">
                <a:solidFill>
                  <a:schemeClr val="dk1"/>
                </a:solidFill>
                <a:effectLst/>
                <a:latin typeface="Calibri"/>
                <a:ea typeface="Calibri"/>
                <a:cs typeface="Calibri"/>
                <a:sym typeface="Calibri"/>
              </a:rPr>
              <a:t>instantiated variable</a:t>
            </a:r>
            <a:r>
              <a:rPr lang="en-US" sz="1200" b="0" i="0" u="none" strike="noStrike" cap="none" dirty="0">
                <a:solidFill>
                  <a:schemeClr val="dk1"/>
                </a:solidFill>
                <a:effectLst/>
                <a:latin typeface="Calibri"/>
                <a:ea typeface="Calibri"/>
                <a:cs typeface="Calibri"/>
                <a:sym typeface="Calibri"/>
              </a:rPr>
              <a:t> as an argument.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colab</a:t>
            </a:r>
            <a:r>
              <a:rPr lang="en-US" sz="1200" b="0" i="0" u="none" strike="noStrike" cap="none" dirty="0">
                <a:solidFill>
                  <a:schemeClr val="dk1"/>
                </a:solidFill>
                <a:effectLst/>
                <a:latin typeface="Calibri"/>
                <a:ea typeface="Calibri"/>
                <a:cs typeface="Calibri"/>
                <a:sym typeface="Calibri"/>
              </a:rPr>
              <a:t> Student class example]</a:t>
            </a:r>
          </a:p>
          <a:p>
            <a:pPr rtl="0"/>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1" i="0" u="none" strike="noStrike" cap="none" dirty="0">
                <a:solidFill>
                  <a:schemeClr val="dk1"/>
                </a:solidFill>
                <a:effectLst/>
                <a:latin typeface="Calibri"/>
                <a:ea typeface="Calibri"/>
                <a:cs typeface="Calibri"/>
                <a:sym typeface="Calibri"/>
              </a:rPr>
              <a:t>[Back to slides][Magic Methods and Duck Typing]</a:t>
            </a:r>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lang="en-US" dirty="0"/>
          </a:p>
          <a:p>
            <a:pPr marL="0" lvl="0" indent="0" algn="l" rtl="0">
              <a:lnSpc>
                <a:spcPct val="100000"/>
              </a:lnSpc>
              <a:spcBef>
                <a:spcPts val="0"/>
              </a:spcBef>
              <a:spcAft>
                <a:spcPts val="0"/>
              </a:spcAft>
              <a:buClr>
                <a:schemeClr val="dk1"/>
              </a:buClr>
              <a:buSzPts val="1400"/>
              <a:buFont typeface="Times New Roman"/>
              <a:buNone/>
            </a:pPr>
            <a:endParaRPr dirty="0"/>
          </a:p>
        </p:txBody>
      </p:sp>
      <p:sp>
        <p:nvSpPr>
          <p:cNvPr id="277" name="Google Shape;277;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46</a:t>
            </a:fld>
            <a:endParaRPr/>
          </a:p>
        </p:txBody>
      </p:sp>
    </p:spTree>
    <p:extLst>
      <p:ext uri="{BB962C8B-B14F-4D97-AF65-F5344CB8AC3E}">
        <p14:creationId xmlns:p14="http://schemas.microsoft.com/office/powerpoint/2010/main" val="3068244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47</a:t>
            </a:fld>
            <a:endParaRPr/>
          </a:p>
        </p:txBody>
      </p:sp>
    </p:spTree>
    <p:extLst>
      <p:ext uri="{BB962C8B-B14F-4D97-AF65-F5344CB8AC3E}">
        <p14:creationId xmlns:p14="http://schemas.microsoft.com/office/powerpoint/2010/main" val="4061533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96" name="Google Shape;296;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48</a:t>
            </a:fld>
            <a:endParaRPr/>
          </a:p>
        </p:txBody>
      </p:sp>
    </p:spTree>
    <p:extLst>
      <p:ext uri="{BB962C8B-B14F-4D97-AF65-F5344CB8AC3E}">
        <p14:creationId xmlns:p14="http://schemas.microsoft.com/office/powerpoint/2010/main" val="3421046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3" name="Google Shape;303;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49</a:t>
            </a:fld>
            <a:endParaRPr/>
          </a:p>
        </p:txBody>
      </p:sp>
    </p:spTree>
    <p:extLst>
      <p:ext uri="{BB962C8B-B14F-4D97-AF65-F5344CB8AC3E}">
        <p14:creationId xmlns:p14="http://schemas.microsoft.com/office/powerpoint/2010/main" val="75471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0" name="Google Shape;310;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50</a:t>
            </a:fld>
            <a:endParaRPr/>
          </a:p>
        </p:txBody>
      </p:sp>
    </p:spTree>
    <p:extLst>
      <p:ext uri="{BB962C8B-B14F-4D97-AF65-F5344CB8AC3E}">
        <p14:creationId xmlns:p14="http://schemas.microsoft.com/office/powerpoint/2010/main" val="2906383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cs typeface="Times New Roman"/>
                <a:sym typeface="Times New Roman"/>
              </a:rPr>
              <a:t>TODO: get license for this image https://</a:t>
            </a:r>
            <a:r>
              <a:rPr lang="en-US" dirty="0" err="1">
                <a:latin typeface="Times New Roman"/>
                <a:cs typeface="Times New Roman"/>
                <a:sym typeface="Times New Roman"/>
              </a:rPr>
              <a:t>www.dreamstime.com</a:t>
            </a:r>
            <a:r>
              <a:rPr lang="en-US" dirty="0">
                <a:latin typeface="Times New Roman"/>
                <a:cs typeface="Times New Roman"/>
                <a:sym typeface="Times New Roman"/>
              </a:rPr>
              <a:t>/stock-images-magician-snake-image20172944</a:t>
            </a:r>
            <a:endParaRPr dirty="0"/>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51</a:t>
            </a:fld>
            <a:endParaRPr/>
          </a:p>
        </p:txBody>
      </p:sp>
    </p:spTree>
    <p:extLst>
      <p:ext uri="{BB962C8B-B14F-4D97-AF65-F5344CB8AC3E}">
        <p14:creationId xmlns:p14="http://schemas.microsoft.com/office/powerpoint/2010/main" val="1637217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8" name="Google Shape;348;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53</a:t>
            </a:fld>
            <a:endParaRPr/>
          </a:p>
        </p:txBody>
      </p:sp>
    </p:spTree>
    <p:extLst>
      <p:ext uri="{BB962C8B-B14F-4D97-AF65-F5344CB8AC3E}">
        <p14:creationId xmlns:p14="http://schemas.microsoft.com/office/powerpoint/2010/main" val="773976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26" name="Google Shape;326;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55</a:t>
            </a:fld>
            <a:endParaRPr/>
          </a:p>
        </p:txBody>
      </p:sp>
    </p:spTree>
    <p:extLst>
      <p:ext uri="{BB962C8B-B14F-4D97-AF65-F5344CB8AC3E}">
        <p14:creationId xmlns:p14="http://schemas.microsoft.com/office/powerpoint/2010/main" val="133234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Guido Van Rossum declared himself Python's "Benevolent Dictator for Life".  He set up a mechanism to allow other people to propose ideas about what should be  integrated into the next version of the Python language. These  proposals are called PEPs which stands for python enhancement proposals. </a:t>
            </a:r>
          </a:p>
          <a:p>
            <a:endParaRPr lang="en-US" dirty="0"/>
          </a:p>
          <a:p>
            <a:r>
              <a:rPr lang="en-US" dirty="0"/>
              <a:t>PEP 8 is the official style guide or writing Python code It discusses how to consistently format your code so that it looks familiar to everyone else  using the Python language. You should use spaces to  indent, not tabs. Instead of having camel cased variable names, you should separate words with underscores.</a:t>
            </a:r>
          </a:p>
          <a:p>
            <a:endParaRPr lang="en-US" dirty="0"/>
          </a:p>
          <a:p>
            <a:r>
              <a:rPr lang="en-US" dirty="0"/>
              <a:t>Following </a:t>
            </a:r>
            <a:r>
              <a:rPr lang="en-US" dirty="0" err="1"/>
              <a:t>th</a:t>
            </a:r>
            <a:r>
              <a:rPr lang="en-US" dirty="0"/>
              <a:t> PEP8 style guide will help your code maintain a consistent style.  The advantage of having consistently written code is the fact that code is read much more often than it is written.  Investing the time to make your code readable to others is important and worthwhile. </a:t>
            </a:r>
          </a:p>
          <a:p>
            <a:endParaRPr lang="en-US" dirty="0"/>
          </a:p>
          <a:p>
            <a:r>
              <a:rPr lang="en-US" dirty="0"/>
              <a:t>Although consistency is important, the most important thing to adhere to is writing code that works and that is easy to understand.  Therefore, you don't have to be overly strict about adhering to the PEP8 guidelines if there is a good reason to deviate from them.  That is what this "Hobgoblin of Little Minds" line refers to.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329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4" name="Google Shape;334;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56</a:t>
            </a:fld>
            <a:endParaRPr/>
          </a:p>
        </p:txBody>
      </p:sp>
    </p:spTree>
    <p:extLst>
      <p:ext uri="{BB962C8B-B14F-4D97-AF65-F5344CB8AC3E}">
        <p14:creationId xmlns:p14="http://schemas.microsoft.com/office/powerpoint/2010/main" val="41924276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89" name="Google Shape;289;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57</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00" name="Google Shape;30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58</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59</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latin typeface="Times New Roman"/>
              <a:ea typeface="Times New Roman"/>
              <a:cs typeface="Times New Roman"/>
              <a:sym typeface="Times New Roman"/>
            </a:endParaRPr>
          </a:p>
        </p:txBody>
      </p:sp>
      <p:sp>
        <p:nvSpPr>
          <p:cNvPr id="319" name="Google Shape;31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0" name="Google Shape;33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61</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39" name="Google Shape;3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62</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46" name="Google Shape;34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63</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3" name="Google Shape;35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64</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5" name="Google Shape;36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"A foolish consistency is the hobgoblin of little minds" is actually a quote from Ralph Waldo Emerson who was an American essayist and poet.  Here is the full quote if you'd like to read it.  His point was that only small-minded people refused to rethink their prior beliefs.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00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2" name="Google Shape;37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66</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9" name="Google Shape;37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67</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86" name="Google Shape;38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68</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4" name="Google Shape;39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69</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1" name="Google Shape;401;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70</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85" name="Google Shape;85;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71</a:t>
            </a:fld>
            <a:endParaRPr/>
          </a:p>
        </p:txBody>
      </p:sp>
    </p:spTree>
    <p:extLst>
      <p:ext uri="{BB962C8B-B14F-4D97-AF65-F5344CB8AC3E}">
        <p14:creationId xmlns:p14="http://schemas.microsoft.com/office/powerpoint/2010/main" val="21050903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2" name="Google Shape;92;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72</a:t>
            </a:fld>
            <a:endParaRPr/>
          </a:p>
        </p:txBody>
      </p:sp>
    </p:spTree>
    <p:extLst>
      <p:ext uri="{BB962C8B-B14F-4D97-AF65-F5344CB8AC3E}">
        <p14:creationId xmlns:p14="http://schemas.microsoft.com/office/powerpoint/2010/main" val="16839096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99" name="Google Shape;99;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73</a:t>
            </a:fld>
            <a:endParaRPr/>
          </a:p>
        </p:txBody>
      </p:sp>
    </p:spTree>
    <p:extLst>
      <p:ext uri="{BB962C8B-B14F-4D97-AF65-F5344CB8AC3E}">
        <p14:creationId xmlns:p14="http://schemas.microsoft.com/office/powerpoint/2010/main" val="4097767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06" name="Google Shape;106;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74</a:t>
            </a:fld>
            <a:endParaRPr/>
          </a:p>
        </p:txBody>
      </p:sp>
    </p:spTree>
    <p:extLst>
      <p:ext uri="{BB962C8B-B14F-4D97-AF65-F5344CB8AC3E}">
        <p14:creationId xmlns:p14="http://schemas.microsoft.com/office/powerpoint/2010/main" val="1658631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13" name="Google Shape;11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75</a:t>
            </a:fld>
            <a:endParaRPr/>
          </a:p>
        </p:txBody>
      </p:sp>
    </p:spTree>
    <p:extLst>
      <p:ext uri="{BB962C8B-B14F-4D97-AF65-F5344CB8AC3E}">
        <p14:creationId xmlns:p14="http://schemas.microsoft.com/office/powerpoint/2010/main" val="2586529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I'm going to walk through a bunch of different Python environments that you can use. There's many different ways of  creating and running Python.  One is called a REPL environment. REPL stands for read, evaluate, print loop.</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All you have to do to get started with a REPL environment with is to open the  terminal application on your computer type Python at that shell. The REPL environment is a useful tool for  testing out elements of the language.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So just as a quick note, there's lots of different Python versions. The first homework assignment will specify which version you should use for  this class. Make sure that you use the correct version so that your code is compatible with the version of Python that we are using for </a:t>
            </a:r>
            <a:r>
              <a:rPr lang="en-US" dirty="0" err="1">
                <a:latin typeface="Times New Roman"/>
                <a:ea typeface="Times New Roman"/>
                <a:cs typeface="Times New Roman"/>
                <a:sym typeface="Times New Roman"/>
              </a:rPr>
              <a:t>autograding</a:t>
            </a:r>
            <a:r>
              <a:rPr lang="en-US" dirty="0">
                <a:latin typeface="Times New Roman"/>
                <a:ea typeface="Times New Roman"/>
                <a:cs typeface="Times New Roman"/>
                <a:sym typeface="Times New Roman"/>
              </a:rPr>
              <a:t> the assignments.</a:t>
            </a:r>
            <a:endParaRPr dirty="0"/>
          </a:p>
        </p:txBody>
      </p:sp>
      <p:sp>
        <p:nvSpPr>
          <p:cNvPr id="115" name="Google Shape;11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0" name="Google Shape;120;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76</a:t>
            </a:fld>
            <a:endParaRPr/>
          </a:p>
        </p:txBody>
      </p:sp>
    </p:spTree>
    <p:extLst>
      <p:ext uri="{BB962C8B-B14F-4D97-AF65-F5344CB8AC3E}">
        <p14:creationId xmlns:p14="http://schemas.microsoft.com/office/powerpoint/2010/main" val="3189281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27" name="Google Shape;127;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77</a:t>
            </a:fld>
            <a:endParaRPr/>
          </a:p>
        </p:txBody>
      </p:sp>
    </p:spTree>
    <p:extLst>
      <p:ext uri="{BB962C8B-B14F-4D97-AF65-F5344CB8AC3E}">
        <p14:creationId xmlns:p14="http://schemas.microsoft.com/office/powerpoint/2010/main" val="2368497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34" name="Google Shape;13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78</a:t>
            </a:fld>
            <a:endParaRPr/>
          </a:p>
        </p:txBody>
      </p:sp>
    </p:spTree>
    <p:extLst>
      <p:ext uri="{BB962C8B-B14F-4D97-AF65-F5344CB8AC3E}">
        <p14:creationId xmlns:p14="http://schemas.microsoft.com/office/powerpoint/2010/main" val="37179497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79</a:t>
            </a:fld>
            <a:endParaRPr/>
          </a:p>
        </p:txBody>
      </p:sp>
    </p:spTree>
    <p:extLst>
      <p:ext uri="{BB962C8B-B14F-4D97-AF65-F5344CB8AC3E}">
        <p14:creationId xmlns:p14="http://schemas.microsoft.com/office/powerpoint/2010/main" val="34348154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44" name="Google Shape;14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80</a:t>
            </a:fld>
            <a:endParaRPr/>
          </a:p>
        </p:txBody>
      </p:sp>
    </p:spTree>
    <p:extLst>
      <p:ext uri="{BB962C8B-B14F-4D97-AF65-F5344CB8AC3E}">
        <p14:creationId xmlns:p14="http://schemas.microsoft.com/office/powerpoint/2010/main" val="9217653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152" name="Google Shape;152;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81</a:t>
            </a:fld>
            <a:endParaRPr/>
          </a:p>
        </p:txBody>
      </p:sp>
    </p:spTree>
    <p:extLst>
      <p:ext uri="{BB962C8B-B14F-4D97-AF65-F5344CB8AC3E}">
        <p14:creationId xmlns:p14="http://schemas.microsoft.com/office/powerpoint/2010/main" val="39907010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err="1">
                <a:solidFill>
                  <a:schemeClr val="dk1"/>
                </a:solidFill>
                <a:effectLst/>
                <a:latin typeface="Calibri"/>
                <a:ea typeface="Calibri"/>
                <a:cs typeface="Calibri"/>
                <a:sym typeface="Calibri"/>
              </a:rPr>
              <a:t>ModuleNotFoundError</a:t>
            </a:r>
            <a:r>
              <a:rPr lang="en-US" sz="1200" b="0" i="0" u="none" strike="noStrike" cap="none" dirty="0">
                <a:solidFill>
                  <a:schemeClr val="dk1"/>
                </a:solidFill>
                <a:effectLst/>
                <a:latin typeface="Calibri"/>
                <a:ea typeface="Calibri"/>
                <a:cs typeface="Calibri"/>
                <a:sym typeface="Calibri"/>
              </a:rPr>
              <a:t>: No module named '</a:t>
            </a:r>
            <a:r>
              <a:rPr lang="en-US" sz="1200" b="0" i="0" u="none" strike="noStrike" cap="none" dirty="0" err="1">
                <a:solidFill>
                  <a:schemeClr val="dk1"/>
                </a:solidFill>
                <a:effectLst/>
                <a:latin typeface="Calibri"/>
                <a:ea typeface="Calibri"/>
                <a:cs typeface="Calibri"/>
                <a:sym typeface="Calibri"/>
              </a:rPr>
              <a:t>numpy</a:t>
            </a:r>
            <a:r>
              <a:rPr lang="en-US" sz="1200" b="0" i="0" u="none" strike="noStrike" cap="none" dirty="0">
                <a:solidFill>
                  <a:schemeClr val="dk1"/>
                </a:solidFill>
                <a:effectLst/>
                <a:latin typeface="Calibri"/>
                <a:ea typeface="Calibri"/>
                <a:cs typeface="Calibri"/>
                <a:sym typeface="Calibri"/>
              </a:rPr>
              <a:t>'</a:t>
            </a:r>
            <a:endParaRPr dirty="0"/>
          </a:p>
        </p:txBody>
      </p:sp>
      <p:sp>
        <p:nvSpPr>
          <p:cNvPr id="159" name="Google Shape;15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8079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260" name="Google Shape;260;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83</a:t>
            </a:fld>
            <a:endParaRPr/>
          </a:p>
        </p:txBody>
      </p:sp>
    </p:spTree>
    <p:extLst>
      <p:ext uri="{BB962C8B-B14F-4D97-AF65-F5344CB8AC3E}">
        <p14:creationId xmlns:p14="http://schemas.microsoft.com/office/powerpoint/2010/main" val="8934651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84</a:t>
            </a:fld>
            <a:endParaRPr/>
          </a:p>
        </p:txBody>
      </p:sp>
    </p:spTree>
    <p:extLst>
      <p:ext uri="{BB962C8B-B14F-4D97-AF65-F5344CB8AC3E}">
        <p14:creationId xmlns:p14="http://schemas.microsoft.com/office/powerpoint/2010/main" val="3103528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0" name="Google Shape;390;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85</a:t>
            </a:fld>
            <a:endParaRPr/>
          </a:p>
        </p:txBody>
      </p:sp>
    </p:spTree>
    <p:extLst>
      <p:ext uri="{BB962C8B-B14F-4D97-AF65-F5344CB8AC3E}">
        <p14:creationId xmlns:p14="http://schemas.microsoft.com/office/powerpoint/2010/main" val="2827879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t>you can also write your own Python  scripts and then run them from the command line.  You can use your favorite text editor, save the file as a .</a:t>
            </a:r>
            <a:r>
              <a:rPr lang="en-US" dirty="0" err="1"/>
              <a:t>py</a:t>
            </a:r>
            <a:r>
              <a:rPr lang="en-US" dirty="0"/>
              <a:t>,  And then you can run a Python script by typing Python or Python3, followed by  the name of the script.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Python will run your script and print out any output that it generates to the terminal .  You're going to be submitting your </a:t>
            </a:r>
            <a:r>
              <a:rPr lang="en-US" dirty="0" err="1"/>
              <a:t>homeworks</a:t>
            </a:r>
            <a:r>
              <a:rPr lang="en-US" dirty="0"/>
              <a:t> for this course  as dot pie scripts.</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You'll need to make sure that you're comfortable writing Python scripts . You can write them in whatever editor you want and then test them  using the command line on your own computer. It's important to be able to test them on your own machine in addition to using the </a:t>
            </a:r>
            <a:r>
              <a:rPr lang="en-US" dirty="0" err="1"/>
              <a:t>autograder</a:t>
            </a:r>
            <a:r>
              <a:rPr lang="en-US" dirty="0"/>
              <a:t>. </a:t>
            </a:r>
          </a:p>
          <a:p>
            <a:pPr marL="0" lvl="0" indent="0" algn="l" rtl="0">
              <a:lnSpc>
                <a:spcPct val="100000"/>
              </a:lnSpc>
              <a:spcBef>
                <a:spcPts val="0"/>
              </a:spcBef>
              <a:spcAft>
                <a:spcPts val="0"/>
              </a:spcAft>
              <a:buClr>
                <a:schemeClr val="dk1"/>
              </a:buClr>
              <a:buSzPts val="1400"/>
              <a:buFont typeface="Times New Roman"/>
              <a:buNone/>
            </a:pPr>
            <a:endParaRPr lang="en-US" dirty="0"/>
          </a:p>
          <a:p>
            <a:pPr marL="0" lvl="0" indent="0" algn="l" rtl="0">
              <a:lnSpc>
                <a:spcPct val="100000"/>
              </a:lnSpc>
              <a:spcBef>
                <a:spcPts val="0"/>
              </a:spcBef>
              <a:spcAft>
                <a:spcPts val="0"/>
              </a:spcAft>
              <a:buClr>
                <a:schemeClr val="dk1"/>
              </a:buClr>
              <a:buSzPts val="1400"/>
              <a:buFont typeface="Times New Roman"/>
              <a:buNone/>
            </a:pPr>
            <a:r>
              <a:rPr lang="en-US" dirty="0"/>
              <a:t>In the past, some students have had an unnecessarily complicated development cycle because they would write their script, upload it to grade scope to be auto-graded as their way of running their code, instead of simply running their Python code locally on their own machine.</a:t>
            </a:r>
            <a:endParaRPr dirty="0"/>
          </a:p>
        </p:txBody>
      </p:sp>
      <p:sp>
        <p:nvSpPr>
          <p:cNvPr id="125" name="Google Shape;12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86</a:t>
            </a:fld>
            <a:endParaRPr/>
          </a:p>
        </p:txBody>
      </p:sp>
    </p:spTree>
    <p:extLst>
      <p:ext uri="{BB962C8B-B14F-4D97-AF65-F5344CB8AC3E}">
        <p14:creationId xmlns:p14="http://schemas.microsoft.com/office/powerpoint/2010/main" val="5390796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87</a:t>
            </a:fld>
            <a:endParaRPr/>
          </a:p>
        </p:txBody>
      </p:sp>
    </p:spTree>
    <p:extLst>
      <p:ext uri="{BB962C8B-B14F-4D97-AF65-F5344CB8AC3E}">
        <p14:creationId xmlns:p14="http://schemas.microsoft.com/office/powerpoint/2010/main" val="3724782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406" name="Google Shape;40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89</a:t>
            </a:fld>
            <a:endParaRPr/>
          </a:p>
        </p:txBody>
      </p:sp>
    </p:spTree>
    <p:extLst>
      <p:ext uri="{BB962C8B-B14F-4D97-AF65-F5344CB8AC3E}">
        <p14:creationId xmlns:p14="http://schemas.microsoft.com/office/powerpoint/2010/main" val="3867143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98" name="Google Shape;398;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90</a:t>
            </a:fld>
            <a:endParaRPr/>
          </a:p>
        </p:txBody>
      </p:sp>
    </p:spTree>
    <p:extLst>
      <p:ext uri="{BB962C8B-B14F-4D97-AF65-F5344CB8AC3E}">
        <p14:creationId xmlns:p14="http://schemas.microsoft.com/office/powerpoint/2010/main" val="24598023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17" name="Google Shape;317;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91</a:t>
            </a:fld>
            <a:endParaRPr/>
          </a:p>
        </p:txBody>
      </p:sp>
    </p:spTree>
    <p:extLst>
      <p:ext uri="{BB962C8B-B14F-4D97-AF65-F5344CB8AC3E}">
        <p14:creationId xmlns:p14="http://schemas.microsoft.com/office/powerpoint/2010/main" val="37587004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55" name="Google Shape;355;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92</a:t>
            </a:fld>
            <a:endParaRPr/>
          </a:p>
        </p:txBody>
      </p:sp>
    </p:spTree>
    <p:extLst>
      <p:ext uri="{BB962C8B-B14F-4D97-AF65-F5344CB8AC3E}">
        <p14:creationId xmlns:p14="http://schemas.microsoft.com/office/powerpoint/2010/main" val="36435894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62" name="Google Shape;362;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93</a:t>
            </a:fld>
            <a:endParaRPr/>
          </a:p>
        </p:txBody>
      </p:sp>
    </p:spTree>
    <p:extLst>
      <p:ext uri="{BB962C8B-B14F-4D97-AF65-F5344CB8AC3E}">
        <p14:creationId xmlns:p14="http://schemas.microsoft.com/office/powerpoint/2010/main" val="10025107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a:t>
            </a:r>
            <a:endParaRPr/>
          </a:p>
        </p:txBody>
      </p:sp>
      <p:sp>
        <p:nvSpPr>
          <p:cNvPr id="376" name="Google Shape;376;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94</a:t>
            </a:fld>
            <a:endParaRPr/>
          </a:p>
        </p:txBody>
      </p:sp>
    </p:spTree>
    <p:extLst>
      <p:ext uri="{BB962C8B-B14F-4D97-AF65-F5344CB8AC3E}">
        <p14:creationId xmlns:p14="http://schemas.microsoft.com/office/powerpoint/2010/main" val="173115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In addition to writing Python code in whatever text editor you want and running it on the command line, you could also use an an IDE. IDE stands for integrated development </a:t>
            </a:r>
            <a:r>
              <a:rPr lang="en-US" dirty="0" err="1">
                <a:latin typeface="Times New Roman"/>
                <a:ea typeface="Times New Roman"/>
                <a:cs typeface="Times New Roman"/>
                <a:sym typeface="Times New Roman"/>
              </a:rPr>
              <a:t>envoriment</a:t>
            </a:r>
            <a:r>
              <a:rPr lang="en-US" dirty="0">
                <a:latin typeface="Times New Roman"/>
                <a:ea typeface="Times New Roman"/>
                <a:cs typeface="Times New Roman"/>
                <a:sym typeface="Times New Roman"/>
              </a:rPr>
              <a:t>.   The one  nice integrated development environment for Python is called PI charm. </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One advantage of using an IDE is that it has  features that Help you with debugging. You can set break points and inspect the content of variables and things like that make debugging way better and way  than just putting a  print statements in your code.</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 If you haven't ever worked with integrated development environments it is worth your time to install one and  learn how to use its debugger.</a:t>
            </a:r>
          </a:p>
          <a:p>
            <a:pPr marL="0" lvl="0" indent="0" algn="l" rtl="0">
              <a:lnSpc>
                <a:spcPct val="100000"/>
              </a:lnSpc>
              <a:spcBef>
                <a:spcPts val="0"/>
              </a:spcBef>
              <a:spcAft>
                <a:spcPts val="0"/>
              </a:spcAft>
              <a:buClr>
                <a:schemeClr val="dk1"/>
              </a:buClr>
              <a:buSzPts val="1400"/>
              <a:buFont typeface="Times New Roman"/>
              <a:buNone/>
            </a:pPr>
            <a:endParaRPr lang="en-US" dirty="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400"/>
              <a:buFont typeface="Times New Roman"/>
              <a:buNone/>
            </a:pPr>
            <a:r>
              <a:rPr lang="en-US" dirty="0">
                <a:latin typeface="Times New Roman"/>
                <a:ea typeface="Times New Roman"/>
                <a:cs typeface="Times New Roman"/>
                <a:sym typeface="Times New Roman"/>
              </a:rPr>
              <a:t>I recommend investing the time now to do some tutorials online on how to use a debugger you can start with pie charm. You can find some good tutorials on how to use its debugger online. It'll ultimately save you a ton of time. If you get good at using. This kind of  power user tool for a software engineer.  Using a debugger will be a useful skill both for your courses now, and later in your career</a:t>
            </a:r>
            <a:endParaRPr dirty="0"/>
          </a:p>
        </p:txBody>
      </p:sp>
      <p:sp>
        <p:nvSpPr>
          <p:cNvPr id="135" name="Google Shape;13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pic>
        <p:nvPicPr>
          <p:cNvPr id="21" name="Google Shape;21;p52"/>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2" name="Google Shape;22;p5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52"/>
          <p:cNvGrpSpPr/>
          <p:nvPr/>
        </p:nvGrpSpPr>
        <p:grpSpPr>
          <a:xfrm>
            <a:off x="441132" y="802307"/>
            <a:ext cx="4244100" cy="996900"/>
            <a:chOff x="900898" y="880853"/>
            <a:chExt cx="4244100" cy="996900"/>
          </a:xfrm>
        </p:grpSpPr>
        <p:sp>
          <p:nvSpPr>
            <p:cNvPr id="25" name="Google Shape;25;p52"/>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52"/>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a:solidFill>
                    <a:schemeClr val="dk1"/>
                  </a:solidFill>
                  <a:latin typeface="Open Sans SemiBold"/>
                  <a:ea typeface="Open Sans SemiBold"/>
                  <a:cs typeface="Open Sans SemiBold"/>
                  <a:sym typeface="Open Sans SemiBold"/>
                </a:rPr>
                <a:t> CIS 421/521:  </a:t>
              </a:r>
              <a:br>
                <a:rPr lang="en-US" sz="2300" b="0" i="0" u="none" strike="noStrike" cap="none">
                  <a:solidFill>
                    <a:schemeClr val="dk1"/>
                  </a:solidFill>
                  <a:latin typeface="Open Sans SemiBold"/>
                  <a:ea typeface="Open Sans SemiBold"/>
                  <a:cs typeface="Open Sans SemiBold"/>
                  <a:sym typeface="Open Sans SemiBold"/>
                </a:rPr>
              </a:br>
              <a:r>
                <a:rPr lang="en-US" sz="2300" b="0" i="0" u="none" strike="noStrike" cap="none">
                  <a:solidFill>
                    <a:schemeClr val="dk1"/>
                  </a:solidFill>
                  <a:latin typeface="Open Sans SemiBold"/>
                  <a:ea typeface="Open Sans SemiBold"/>
                  <a:cs typeface="Open Sans SemiBold"/>
                  <a:sym typeface="Open Sans SemiBold"/>
                </a:rPr>
                <a:t> ARTIFICIAL INTELLIGENCE </a:t>
              </a:r>
              <a:endParaRPr sz="1300" b="0" i="0" u="none" strike="noStrike" cap="none">
                <a:solidFill>
                  <a:schemeClr val="dk1"/>
                </a:solidFill>
                <a:latin typeface="Open Sans SemiBold"/>
                <a:ea typeface="Open Sans SemiBold"/>
                <a:cs typeface="Open Sans SemiBold"/>
                <a:sym typeface="Open Sans SemiBold"/>
              </a:endParaRPr>
            </a:p>
          </p:txBody>
        </p:sp>
      </p:grpSp>
      <p:sp>
        <p:nvSpPr>
          <p:cNvPr id="27" name="Google Shape;27;p52"/>
          <p:cNvSpPr/>
          <p:nvPr/>
        </p:nvSpPr>
        <p:spPr>
          <a:xfrm>
            <a:off x="0" y="5915450"/>
            <a:ext cx="12192000" cy="942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52"/>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29" name="Google Shape;29;p52"/>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3"/>
        <p:cNvGrpSpPr/>
        <p:nvPr/>
      </p:nvGrpSpPr>
      <p:grpSpPr>
        <a:xfrm>
          <a:off x="0" y="0"/>
          <a:ext cx="0" cy="0"/>
          <a:chOff x="0" y="0"/>
          <a:chExt cx="0" cy="0"/>
        </a:xfrm>
      </p:grpSpPr>
      <p:sp>
        <p:nvSpPr>
          <p:cNvPr id="64" name="Google Shape;64;p6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4"/>
        <p:cNvGrpSpPr/>
        <p:nvPr/>
      </p:nvGrpSpPr>
      <p:grpSpPr>
        <a:xfrm>
          <a:off x="0" y="0"/>
          <a:ext cx="0" cy="0"/>
          <a:chOff x="0" y="0"/>
          <a:chExt cx="0" cy="0"/>
        </a:xfrm>
      </p:grpSpPr>
      <p:sp>
        <p:nvSpPr>
          <p:cNvPr id="35" name="Google Shape;35;p5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63872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0"/>
        <p:cNvGrpSpPr/>
        <p:nvPr/>
      </p:nvGrpSpPr>
      <p:grpSpPr>
        <a:xfrm>
          <a:off x="0" y="0"/>
          <a:ext cx="0" cy="0"/>
          <a:chOff x="0" y="0"/>
          <a:chExt cx="0" cy="0"/>
        </a:xfrm>
      </p:grpSpPr>
      <p:sp>
        <p:nvSpPr>
          <p:cNvPr id="31" name="Google Shape;31;p53"/>
          <p:cNvSpPr txBox="1">
            <a:spLocks noGrp="1"/>
          </p:cNvSpPr>
          <p:nvPr>
            <p:ph type="body" idx="1"/>
          </p:nvPr>
        </p:nvSpPr>
        <p:spPr>
          <a:xfrm>
            <a:off x="399684" y="962027"/>
            <a:ext cx="10555288" cy="533717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3"/>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rgbClr val="370661"/>
              </a:buClr>
              <a:buSzPts val="3200"/>
              <a:buFont typeface="Open Sans"/>
              <a:buNone/>
              <a:defRPr sz="3200" b="1" baseline="0">
                <a:solidFill>
                  <a:schemeClr val="accent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33" name="Google Shape;33;p53"/>
          <p:cNvPicPr preferRelativeResize="0"/>
          <p:nvPr/>
        </p:nvPicPr>
        <p:blipFill rotWithShape="1">
          <a:blip r:embed="rId2">
            <a:alphaModFix/>
          </a:blip>
          <a:srcRect/>
          <a:stretch/>
        </p:blipFill>
        <p:spPr>
          <a:xfrm>
            <a:off x="53875" y="6501549"/>
            <a:ext cx="1780175" cy="3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5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5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6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6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59" name="Google Shape;59;p6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6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1"/>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1"/>
          <p:cNvSpPr/>
          <p:nvPr/>
        </p:nvSpPr>
        <p:spPr>
          <a:xfrm>
            <a:off x="0" y="6492554"/>
            <a:ext cx="12192000" cy="3717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51"/>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5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51"/>
          <p:cNvGrpSpPr/>
          <p:nvPr/>
        </p:nvGrpSpPr>
        <p:grpSpPr>
          <a:xfrm>
            <a:off x="11601300" y="0"/>
            <a:ext cx="593325" cy="3948265"/>
            <a:chOff x="11601300" y="0"/>
            <a:chExt cx="593325" cy="3948265"/>
          </a:xfrm>
        </p:grpSpPr>
        <p:pic>
          <p:nvPicPr>
            <p:cNvPr id="17" name="Google Shape;17;p51"/>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51"/>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python.org/3.7/library/string.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pep8.org/" TargetMode="External"/><Relationship Id="rId4" Type="http://schemas.openxmlformats.org/officeDocument/2006/relationships/hyperlink" Target="https://www.cis.upenn.edu/~cis192/"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docs.python.org/3.7/library/profile.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Introduction </a:t>
            </a:r>
            <a:br>
              <a:rPr lang="en-US"/>
            </a:br>
            <a:r>
              <a:rPr lang="en-US"/>
              <a:t>to Python</a:t>
            </a:r>
            <a:endParaRPr/>
          </a:p>
        </p:txBody>
      </p:sp>
      <p:sp>
        <p:nvSpPr>
          <p:cNvPr id="71" name="Google Shape;71;p1"/>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Notebooks</a:t>
            </a:r>
            <a:endParaRPr>
              <a:solidFill>
                <a:srgbClr val="370661"/>
              </a:solidFill>
            </a:endParaRPr>
          </a:p>
        </p:txBody>
      </p:sp>
      <p:sp>
        <p:nvSpPr>
          <p:cNvPr id="146" name="Google Shape;146;p9"/>
          <p:cNvSpPr txBox="1">
            <a:spLocks noGrp="1"/>
          </p:cNvSpPr>
          <p:nvPr>
            <p:ph type="body" idx="1"/>
          </p:nvPr>
        </p:nvSpPr>
        <p:spPr>
          <a:xfrm>
            <a:off x="399675" y="1299625"/>
            <a:ext cx="96916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Jupyter Notebooks allow you to interactively run Python code in your web browser and share it with others in places like Google Colab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They are popular for tutorials since you can include inline text and images</a:t>
            </a:r>
            <a:endParaRPr/>
          </a:p>
          <a:p>
            <a:pPr marL="228600" lvl="0" indent="-101600" algn="l" rtl="0">
              <a:lnSpc>
                <a:spcPct val="140000"/>
              </a:lnSpc>
              <a:spcBef>
                <a:spcPts val="0"/>
              </a:spcBef>
              <a:spcAft>
                <a:spcPts val="0"/>
              </a:spcAft>
              <a:buSzPts val="2000"/>
              <a:buNone/>
            </a:pPr>
            <a:endParaRPr/>
          </a:p>
        </p:txBody>
      </p:sp>
      <p:pic>
        <p:nvPicPr>
          <p:cNvPr id="147" name="Google Shape;147;p9"/>
          <p:cNvPicPr preferRelativeResize="0"/>
          <p:nvPr/>
        </p:nvPicPr>
        <p:blipFill rotWithShape="1">
          <a:blip r:embed="rId3">
            <a:alphaModFix/>
          </a:blip>
          <a:srcRect/>
          <a:stretch/>
        </p:blipFill>
        <p:spPr>
          <a:xfrm>
            <a:off x="2696300" y="2378025"/>
            <a:ext cx="6840451" cy="4047825"/>
          </a:xfrm>
          <a:prstGeom prst="rect">
            <a:avLst/>
          </a:prstGeom>
          <a:noFill/>
          <a:ln>
            <a:noFill/>
          </a:ln>
        </p:spPr>
      </p:pic>
      <p:pic>
        <p:nvPicPr>
          <p:cNvPr id="148" name="Google Shape;148;p9"/>
          <p:cNvPicPr preferRelativeResize="0"/>
          <p:nvPr/>
        </p:nvPicPr>
        <p:blipFill rotWithShape="1">
          <a:blip r:embed="rId4">
            <a:alphaModFix/>
          </a:blip>
          <a:srcRect/>
          <a:stretch/>
        </p:blipFill>
        <p:spPr>
          <a:xfrm>
            <a:off x="8575425" y="100712"/>
            <a:ext cx="2872151" cy="1269525"/>
          </a:xfrm>
          <a:prstGeom prst="rect">
            <a:avLst/>
          </a:prstGeom>
          <a:noFill/>
          <a:ln>
            <a:noFill/>
          </a:ln>
        </p:spPr>
      </p:pic>
      <p:pic>
        <p:nvPicPr>
          <p:cNvPr id="149" name="Google Shape;149;p9"/>
          <p:cNvPicPr preferRelativeResize="0"/>
          <p:nvPr/>
        </p:nvPicPr>
        <p:blipFill rotWithShape="1">
          <a:blip r:embed="rId5">
            <a:alphaModFix/>
          </a:blip>
          <a:srcRect/>
          <a:stretch/>
        </p:blipFill>
        <p:spPr>
          <a:xfrm>
            <a:off x="9972486" y="1485757"/>
            <a:ext cx="1312614" cy="152154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75;g92b3bf485b_0_0">
            <a:extLst>
              <a:ext uri="{FF2B5EF4-FFF2-40B4-BE49-F238E27FC236}">
                <a16:creationId xmlns:a16="http://schemas.microsoft.com/office/drawing/2014/main" id="{57F9CD1D-4A31-5240-8506-39895C523BBE}"/>
              </a:ext>
            </a:extLst>
          </p:cNvPr>
          <p:cNvSpPr/>
          <p:nvPr/>
        </p:nvSpPr>
        <p:spPr>
          <a:xfrm>
            <a:off x="1158657" y="4888429"/>
            <a:ext cx="3933479" cy="1157625"/>
          </a:xfrm>
          <a:prstGeom prst="wedgeRoundRectCallout">
            <a:avLst>
              <a:gd name="adj1" fmla="val -26015"/>
              <a:gd name="adj2" fmla="val -2189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Must be saved in a file named </a:t>
            </a:r>
            <a:r>
              <a:rPr lang="en-US" sz="2000" b="1" dirty="0" err="1">
                <a:latin typeface="Open Sans"/>
                <a:ea typeface="Open Sans"/>
                <a:cs typeface="Open Sans"/>
                <a:sym typeface="Open Sans"/>
              </a:rPr>
              <a:t>HelloWorld.java</a:t>
            </a:r>
            <a:endParaRPr lang="en-US" sz="2000" b="1"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Simple Programs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462158" cy="3684588"/>
          </a:xfrm>
        </p:spPr>
        <p:txBody>
          <a:bodyPr>
            <a:normAutofit/>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434343"/>
                </a:solidFill>
                <a:latin typeface="Menlo-Regular" panose="020B0609030804020204" pitchFamily="49" charset="0"/>
              </a:rPr>
              <a:t>}</a:t>
            </a:r>
            <a:endParaRPr lang="en-US" sz="1500" dirty="0"/>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p:txBody>
          <a:bodyPr/>
          <a:lstStyle/>
          <a:p>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"Hello World!"</a:t>
            </a:r>
            <a:r>
              <a:rPr lang="en-US" dirty="0">
                <a:solidFill>
                  <a:srgbClr val="262626"/>
                </a:solidFill>
                <a:latin typeface="Menlo-Regular" panose="020B0609030804020204" pitchFamily="49" charset="0"/>
              </a:rPr>
              <a:t>)</a:t>
            </a:r>
            <a:endParaRPr lang="en-US" dirty="0">
              <a:solidFill>
                <a:srgbClr val="000000"/>
              </a:solidFill>
              <a:latin typeface="Roboto Mono" pitchFamily="49" charset="0"/>
            </a:endParaRPr>
          </a:p>
        </p:txBody>
      </p:sp>
    </p:spTree>
    <p:extLst>
      <p:ext uri="{BB962C8B-B14F-4D97-AF65-F5344CB8AC3E}">
        <p14:creationId xmlns:p14="http://schemas.microsoft.com/office/powerpoint/2010/main" val="4275693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Structure of Python File</a:t>
            </a:r>
            <a:endParaRPr>
              <a:solidFill>
                <a:srgbClr val="370661"/>
              </a:solidFill>
            </a:endParaRPr>
          </a:p>
        </p:txBody>
      </p:sp>
      <p:sp>
        <p:nvSpPr>
          <p:cNvPr id="156" name="Google Shape;156;p10"/>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Whitespace is meaningful in Python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Use a newline to end a line of code. </a:t>
            </a:r>
            <a:endParaRPr/>
          </a:p>
          <a:p>
            <a:pPr marL="914400" lvl="1" indent="-355600" algn="l" rtl="0">
              <a:lnSpc>
                <a:spcPct val="90000"/>
              </a:lnSpc>
              <a:spcBef>
                <a:spcPts val="500"/>
              </a:spcBef>
              <a:spcAft>
                <a:spcPts val="0"/>
              </a:spcAft>
              <a:buSzPts val="2000"/>
              <a:buChar char="▪"/>
            </a:pPr>
            <a:r>
              <a:rPr lang="en-US"/>
              <a:t>Use \ when must go to next line prematurely.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Block structure is indicated by indentation</a:t>
            </a:r>
            <a:endParaRPr/>
          </a:p>
          <a:p>
            <a:pPr marL="914400" lvl="1" indent="-355600" algn="l" rtl="0">
              <a:lnSpc>
                <a:spcPct val="90000"/>
              </a:lnSpc>
              <a:spcBef>
                <a:spcPts val="500"/>
              </a:spcBef>
              <a:spcAft>
                <a:spcPts val="0"/>
              </a:spcAft>
              <a:buSzPts val="2000"/>
              <a:buChar char="▪"/>
            </a:pPr>
            <a:r>
              <a:rPr lang="en-US"/>
              <a:t>The first line with less indentation is outside of the block.</a:t>
            </a:r>
            <a:endParaRPr/>
          </a:p>
          <a:p>
            <a:pPr marL="914400" lvl="1" indent="-355600" algn="l" rtl="0">
              <a:lnSpc>
                <a:spcPct val="90000"/>
              </a:lnSpc>
              <a:spcBef>
                <a:spcPts val="1000"/>
              </a:spcBef>
              <a:spcAft>
                <a:spcPts val="0"/>
              </a:spcAft>
              <a:buSzPts val="2000"/>
              <a:buChar char="▪"/>
            </a:pPr>
            <a:r>
              <a:rPr lang="en-US"/>
              <a:t>The first line with more indentation starts a nested block.</a:t>
            </a:r>
            <a:endParaRPr/>
          </a:p>
          <a:p>
            <a:pPr marL="914400" lvl="1" indent="-355600" algn="l" rtl="0">
              <a:lnSpc>
                <a:spcPct val="90000"/>
              </a:lnSpc>
              <a:spcBef>
                <a:spcPts val="500"/>
              </a:spcBef>
              <a:spcAft>
                <a:spcPts val="0"/>
              </a:spcAft>
              <a:buSzPts val="2000"/>
              <a:buChar char="▪"/>
            </a:pPr>
            <a:r>
              <a:rPr lang="en-US"/>
              <a:t>Often a colon appears at the end of the line of a start of a new block.  (E.g.  for function and class definitions.)</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5;g92b3bf485b_0_0">
            <a:extLst>
              <a:ext uri="{FF2B5EF4-FFF2-40B4-BE49-F238E27FC236}">
                <a16:creationId xmlns:a16="http://schemas.microsoft.com/office/drawing/2014/main" id="{285CD9E6-C19E-0247-9737-0212BD211FC3}"/>
              </a:ext>
            </a:extLst>
          </p:cNvPr>
          <p:cNvSpPr/>
          <p:nvPr/>
        </p:nvSpPr>
        <p:spPr>
          <a:xfrm>
            <a:off x="1891429" y="5700375"/>
            <a:ext cx="3951963" cy="823913"/>
          </a:xfrm>
          <a:prstGeom prst="wedgeRoundRectCallout">
            <a:avLst>
              <a:gd name="adj1" fmla="val 2407"/>
              <a:gd name="adj2" fmla="val -21340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code blocks with curly brackets. </a:t>
            </a:r>
            <a:endParaRPr lang="en-US" sz="2000" b="1" dirty="0">
              <a:latin typeface="Open Sans"/>
              <a:ea typeface="Open Sans"/>
              <a:cs typeface="Open Sans"/>
              <a:sym typeface="Open Sans"/>
            </a:endParaRPr>
          </a:p>
        </p:txBody>
      </p:sp>
      <p:sp>
        <p:nvSpPr>
          <p:cNvPr id="9" name="Google Shape;75;g92b3bf485b_0_0">
            <a:extLst>
              <a:ext uri="{FF2B5EF4-FFF2-40B4-BE49-F238E27FC236}">
                <a16:creationId xmlns:a16="http://schemas.microsoft.com/office/drawing/2014/main" id="{51F60E23-3D19-AD47-AD01-4F761B720A6A}"/>
              </a:ext>
            </a:extLst>
          </p:cNvPr>
          <p:cNvSpPr/>
          <p:nvPr/>
        </p:nvSpPr>
        <p:spPr>
          <a:xfrm>
            <a:off x="6556635" y="5700374"/>
            <a:ext cx="3951963" cy="823913"/>
          </a:xfrm>
          <a:prstGeom prst="wedgeRoundRectCallout">
            <a:avLst>
              <a:gd name="adj1" fmla="val -46875"/>
              <a:gd name="adj2" fmla="val -32188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000" dirty="0">
                <a:latin typeface="Open Sans"/>
                <a:ea typeface="Open Sans"/>
                <a:cs typeface="Open Sans"/>
                <a:sym typeface="Open Sans"/>
              </a:rPr>
              <a:t>Java delineates a code blocks with a colon and indentation. </a:t>
            </a:r>
            <a:endParaRPr lang="en-US" sz="2000" b="1" dirty="0">
              <a:latin typeface="Open Sans"/>
              <a:ea typeface="Open Sans"/>
              <a:cs typeface="Open Sans"/>
              <a:sym typeface="Open Sans"/>
            </a:endParaRPr>
          </a:p>
        </p:txBody>
      </p:sp>
      <p:sp>
        <p:nvSpPr>
          <p:cNvPr id="4" name="Text Placeholder 3">
            <a:extLst>
              <a:ext uri="{FF2B5EF4-FFF2-40B4-BE49-F238E27FC236}">
                <a16:creationId xmlns:a16="http://schemas.microsoft.com/office/drawing/2014/main" id="{0751025B-0716-D944-83BC-8EF31C2D2D83}"/>
              </a:ext>
            </a:extLst>
          </p:cNvPr>
          <p:cNvSpPr>
            <a:spLocks noGrp="1"/>
          </p:cNvSpPr>
          <p:nvPr>
            <p:ph type="body" idx="2"/>
          </p:nvPr>
        </p:nvSpPr>
        <p:spPr>
          <a:xfrm>
            <a:off x="839788" y="2505075"/>
            <a:ext cx="5542223" cy="3684588"/>
          </a:xfrm>
        </p:spPr>
        <p:txBody>
          <a:bodyPr>
            <a:normAutofit fontScale="92500" lnSpcReduction="10000"/>
          </a:bodyPr>
          <a:lstStyle/>
          <a:p>
            <a:r>
              <a:rPr lang="en-US" sz="1500" dirty="0">
                <a:solidFill>
                  <a:srgbClr val="0A5287"/>
                </a:solidFill>
                <a:latin typeface="Menlo-Regular" panose="020B0609030804020204" pitchFamily="49" charset="0"/>
              </a:rPr>
              <a:t>class</a:t>
            </a:r>
            <a:r>
              <a:rPr lang="en-US" sz="1500" dirty="0">
                <a:solidFill>
                  <a:srgbClr val="262626"/>
                </a:solidFill>
                <a:latin typeface="Menlo-Regular" panose="020B0609030804020204" pitchFamily="49" charset="0"/>
              </a:rPr>
              <a:t> </a:t>
            </a:r>
            <a:r>
              <a:rPr lang="en-US" sz="1500" dirty="0">
                <a:solidFill>
                  <a:srgbClr val="149D75"/>
                </a:solidFill>
                <a:latin typeface="Menlo-Regular" panose="020B0609030804020204" pitchFamily="49" charset="0"/>
              </a:rPr>
              <a:t>HelloWorld</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public</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static</a:t>
            </a:r>
            <a:r>
              <a:rPr lang="en-US" sz="1500" dirty="0">
                <a:solidFill>
                  <a:srgbClr val="262626"/>
                </a:solidFill>
                <a:latin typeface="Menlo-Regular" panose="020B0609030804020204" pitchFamily="49" charset="0"/>
              </a:rPr>
              <a:t> </a:t>
            </a:r>
            <a:r>
              <a:rPr lang="en-US" sz="1500" dirty="0">
                <a:solidFill>
                  <a:srgbClr val="0D6475"/>
                </a:solidFill>
                <a:latin typeface="Menlo-Regular" panose="020B0609030804020204" pitchFamily="49" charset="0"/>
              </a:rPr>
              <a:t>void</a:t>
            </a:r>
            <a:r>
              <a:rPr lang="en-US" sz="1500" dirty="0">
                <a:solidFill>
                  <a:srgbClr val="262626"/>
                </a:solidFill>
                <a:latin typeface="Menlo-Regular" panose="020B0609030804020204" pitchFamily="49" charset="0"/>
              </a:rPr>
              <a:t> </a:t>
            </a:r>
            <a:r>
              <a:rPr lang="en-US" sz="1500" dirty="0">
                <a:solidFill>
                  <a:srgbClr val="BE00FF"/>
                </a:solidFill>
                <a:latin typeface="Menlo-Regular" panose="020B0609030804020204" pitchFamily="49" charset="0"/>
              </a:rPr>
              <a:t>main</a:t>
            </a:r>
            <a:r>
              <a:rPr lang="en-US" sz="1500" dirty="0">
                <a:solidFill>
                  <a:srgbClr val="434343"/>
                </a:solidFill>
                <a:latin typeface="Menlo-Regular" panose="020B0609030804020204" pitchFamily="49" charset="0"/>
              </a:rPr>
              <a:t>(</a:t>
            </a:r>
            <a:r>
              <a:rPr lang="en-US" sz="1500" dirty="0">
                <a:solidFill>
                  <a:srgbClr val="149D75"/>
                </a:solidFill>
                <a:latin typeface="Menlo-Regular" panose="020B0609030804020204" pitchFamily="49" charset="0"/>
              </a:rPr>
              <a:t>String</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args</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0D6475"/>
                </a:solidFill>
                <a:latin typeface="Menlo-Regular" panose="020B0609030804020204" pitchFamily="49" charset="0"/>
              </a:rPr>
              <a:t>boolean</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isPandemicOver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true</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"Hello, World!"</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err="1">
                <a:solidFill>
                  <a:srgbClr val="262626"/>
                </a:solidFill>
                <a:latin typeface="Menlo-Regular" panose="020B0609030804020204" pitchFamily="49" charset="0"/>
              </a:rPr>
              <a:t>isPandemicOver</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"Lovely to see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err="1">
                <a:solidFill>
                  <a:srgbClr val="149D75"/>
                </a:solidFill>
                <a:latin typeface="Menlo-Regular" panose="020B0609030804020204" pitchFamily="49" charset="0"/>
              </a:rPr>
              <a:t>System</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out</a:t>
            </a:r>
            <a:r>
              <a:rPr lang="en-US" sz="1500" dirty="0" err="1">
                <a:solidFill>
                  <a:srgbClr val="434343"/>
                </a:solidFill>
                <a:latin typeface="Menlo-Regular" panose="020B0609030804020204" pitchFamily="49" charset="0"/>
              </a:rPr>
              <a:t>.</a:t>
            </a:r>
            <a:r>
              <a:rPr lang="en-US" sz="1500" dirty="0" err="1">
                <a:solidFill>
                  <a:srgbClr val="418DC4"/>
                </a:solidFill>
                <a:latin typeface="Menlo-Regular" panose="020B0609030804020204" pitchFamily="49" charset="0"/>
              </a:rPr>
              <a:t>println</a:t>
            </a:r>
            <a:r>
              <a:rPr lang="en-US" sz="1500" dirty="0">
                <a:solidFill>
                  <a:srgbClr val="434343"/>
                </a:solidFill>
                <a:latin typeface="Menlo-Regular" panose="020B0609030804020204" pitchFamily="49" charset="0"/>
              </a:rPr>
              <a:t>(</a:t>
            </a:r>
            <a:r>
              <a:rPr lang="en-US" sz="1500" dirty="0">
                <a:solidFill>
                  <a:srgbClr val="C8333F"/>
                </a:solidFill>
                <a:latin typeface="Menlo-Regular" panose="020B0609030804020204" pitchFamily="49" charset="0"/>
              </a:rPr>
              <a:t>"I miss you!"</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endParaRPr lang="en-US" sz="1500" dirty="0"/>
          </a:p>
        </p:txBody>
      </p:sp>
      <p:sp>
        <p:nvSpPr>
          <p:cNvPr id="2" name="Title 1">
            <a:extLst>
              <a:ext uri="{FF2B5EF4-FFF2-40B4-BE49-F238E27FC236}">
                <a16:creationId xmlns:a16="http://schemas.microsoft.com/office/drawing/2014/main" id="{5E185A3F-BC22-B147-AB00-3239127909BB}"/>
              </a:ext>
            </a:extLst>
          </p:cNvPr>
          <p:cNvSpPr>
            <a:spLocks noGrp="1"/>
          </p:cNvSpPr>
          <p:nvPr>
            <p:ph type="title"/>
          </p:nvPr>
        </p:nvSpPr>
        <p:spPr/>
        <p:txBody>
          <a:bodyPr/>
          <a:lstStyle/>
          <a:p>
            <a:r>
              <a:rPr lang="en-US" dirty="0"/>
              <a:t>Conditionals in Java and Python</a:t>
            </a:r>
          </a:p>
        </p:txBody>
      </p:sp>
      <p:sp>
        <p:nvSpPr>
          <p:cNvPr id="3" name="Text Placeholder 2">
            <a:extLst>
              <a:ext uri="{FF2B5EF4-FFF2-40B4-BE49-F238E27FC236}">
                <a16:creationId xmlns:a16="http://schemas.microsoft.com/office/drawing/2014/main" id="{9A1F6DA3-A392-9649-A012-D9292E6F7C33}"/>
              </a:ext>
            </a:extLst>
          </p:cNvPr>
          <p:cNvSpPr>
            <a:spLocks noGrp="1"/>
          </p:cNvSpPr>
          <p:nvPr>
            <p:ph type="body" idx="1"/>
          </p:nvPr>
        </p:nvSpPr>
        <p:spPr/>
        <p:txBody>
          <a:bodyPr/>
          <a:lstStyle/>
          <a:p>
            <a:r>
              <a:rPr lang="en-US" dirty="0"/>
              <a:t>Java	</a:t>
            </a:r>
          </a:p>
        </p:txBody>
      </p:sp>
      <p:sp>
        <p:nvSpPr>
          <p:cNvPr id="5" name="Text Placeholder 4">
            <a:extLst>
              <a:ext uri="{FF2B5EF4-FFF2-40B4-BE49-F238E27FC236}">
                <a16:creationId xmlns:a16="http://schemas.microsoft.com/office/drawing/2014/main" id="{4D503BD7-ABB2-CA4F-8E44-E38AE0EA5783}"/>
              </a:ext>
            </a:extLst>
          </p:cNvPr>
          <p:cNvSpPr>
            <a:spLocks noGrp="1"/>
          </p:cNvSpPr>
          <p:nvPr>
            <p:ph type="body" idx="3"/>
          </p:nvPr>
        </p:nvSpPr>
        <p:spPr/>
        <p:txBody>
          <a:bodyPr/>
          <a:lstStyle/>
          <a:p>
            <a:r>
              <a:rPr lang="en-US" dirty="0"/>
              <a:t>Python</a:t>
            </a:r>
          </a:p>
        </p:txBody>
      </p:sp>
      <p:sp>
        <p:nvSpPr>
          <p:cNvPr id="6" name="Text Placeholder 5">
            <a:extLst>
              <a:ext uri="{FF2B5EF4-FFF2-40B4-BE49-F238E27FC236}">
                <a16:creationId xmlns:a16="http://schemas.microsoft.com/office/drawing/2014/main" id="{1312BA4D-56AF-BD4E-A5F6-534A3AF99E47}"/>
              </a:ext>
            </a:extLst>
          </p:cNvPr>
          <p:cNvSpPr>
            <a:spLocks noGrp="1"/>
          </p:cNvSpPr>
          <p:nvPr>
            <p:ph type="body" idx="4"/>
          </p:nvPr>
        </p:nvSpPr>
        <p:spPr>
          <a:xfrm>
            <a:off x="6172198" y="2505075"/>
            <a:ext cx="6147487" cy="3684588"/>
          </a:xfrm>
        </p:spPr>
        <p:txBody>
          <a:bodyPr>
            <a:normAutofit/>
          </a:bodyPr>
          <a:lstStyle/>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True</a:t>
            </a:r>
          </a:p>
          <a:p>
            <a:r>
              <a:rPr lang="en-US" sz="1500" dirty="0">
                <a:solidFill>
                  <a:srgbClr val="0A5287"/>
                </a:solidFill>
                <a:latin typeface="Menlo-Regular" panose="020B0609030804020204" pitchFamily="49" charset="0"/>
              </a:rPr>
              <a:t>if</a:t>
            </a:r>
            <a:r>
              <a:rPr lang="en-US" sz="1500" dirty="0">
                <a:solidFill>
                  <a:srgbClr val="262626"/>
                </a:solidFill>
                <a:latin typeface="Menlo-Regular" panose="020B0609030804020204" pitchFamily="49" charset="0"/>
              </a:rPr>
              <a:t> </a:t>
            </a:r>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Lovely to see you again!"</a:t>
            </a:r>
            <a:r>
              <a:rPr lang="en-US" sz="1500" dirty="0">
                <a:solidFill>
                  <a:srgbClr val="262626"/>
                </a:solidFill>
                <a:latin typeface="Menlo-Regular" panose="020B0609030804020204" pitchFamily="49" charset="0"/>
              </a:rPr>
              <a:t>)</a:t>
            </a:r>
          </a:p>
          <a:p>
            <a:r>
              <a:rPr lang="en-US" sz="1500" dirty="0">
                <a:solidFill>
                  <a:srgbClr val="0A5287"/>
                </a:solidFill>
                <a:latin typeface="Menlo-Regular" panose="020B0609030804020204" pitchFamily="49" charset="0"/>
              </a:rPr>
              <a:t>else</a:t>
            </a:r>
            <a:r>
              <a:rPr lang="en-US" sz="1500" dirty="0">
                <a:solidFill>
                  <a:srgbClr val="262626"/>
                </a:solidFill>
                <a:latin typeface="Menlo-Regular" panose="020B0609030804020204" pitchFamily="49" charset="0"/>
              </a:rPr>
              <a:t>:</a:t>
            </a:r>
          </a:p>
          <a:p>
            <a:r>
              <a:rPr lang="en-US" sz="1500" dirty="0">
                <a:solidFill>
                  <a:srgbClr val="262626"/>
                </a:solidFill>
                <a:latin typeface="Menlo-Regular" panose="020B0609030804020204" pitchFamily="49" charset="0"/>
              </a:rPr>
              <a:t>     </a:t>
            </a:r>
            <a:r>
              <a:rPr lang="en-US" sz="1500" dirty="0">
                <a:solidFill>
                  <a:srgbClr val="0A5287"/>
                </a:solidFill>
                <a:latin typeface="Menlo-Regular" panose="020B0609030804020204" pitchFamily="49" charset="0"/>
              </a:rPr>
              <a:t>print</a:t>
            </a:r>
            <a:r>
              <a:rPr lang="en-US" sz="1500" dirty="0">
                <a:solidFill>
                  <a:srgbClr val="262626"/>
                </a:solidFill>
                <a:latin typeface="Menlo-Regular" panose="020B0609030804020204" pitchFamily="49" charset="0"/>
              </a:rPr>
              <a:t>(</a:t>
            </a:r>
            <a:r>
              <a:rPr lang="en-US" sz="1500" dirty="0">
                <a:solidFill>
                  <a:srgbClr val="C8333F"/>
                </a:solidFill>
                <a:latin typeface="Menlo-Regular" panose="020B0609030804020204" pitchFamily="49" charset="0"/>
              </a:rPr>
              <a:t>"Hello World! I miss you!"</a:t>
            </a:r>
            <a:r>
              <a:rPr lang="en-US" sz="1500" dirty="0">
                <a:solidFill>
                  <a:srgbClr val="262626"/>
                </a:solidFill>
                <a:latin typeface="Menlo-Regular" panose="020B0609030804020204" pitchFamily="49" charset="0"/>
              </a:rPr>
              <a:t>)</a:t>
            </a:r>
          </a:p>
          <a:p>
            <a:r>
              <a:rPr lang="en-US" sz="1500" dirty="0" err="1">
                <a:solidFill>
                  <a:srgbClr val="262626"/>
                </a:solidFill>
                <a:latin typeface="Menlo-Regular" panose="020B0609030804020204" pitchFamily="49" charset="0"/>
              </a:rPr>
              <a:t>pandemic_is_over</a:t>
            </a:r>
            <a:r>
              <a:rPr lang="en-US" sz="1500" dirty="0">
                <a:solidFill>
                  <a:srgbClr val="262626"/>
                </a:solidFill>
                <a:latin typeface="Menlo-Regular" panose="020B0609030804020204" pitchFamily="49" charset="0"/>
              </a:rPr>
              <a:t> </a:t>
            </a:r>
            <a:r>
              <a:rPr lang="en-US" sz="1500" dirty="0">
                <a:solidFill>
                  <a:srgbClr val="434343"/>
                </a:solidFill>
                <a:latin typeface="Menlo-Regular" panose="020B0609030804020204" pitchFamily="49" charset="0"/>
              </a:rPr>
              <a:t>=</a:t>
            </a:r>
            <a:r>
              <a:rPr lang="en-US" sz="1500" dirty="0">
                <a:solidFill>
                  <a:srgbClr val="262626"/>
                </a:solidFill>
                <a:latin typeface="Menlo-Regular" panose="020B0609030804020204" pitchFamily="49" charset="0"/>
              </a:rPr>
              <a:t> </a:t>
            </a:r>
            <a:r>
              <a:rPr lang="en-US" sz="1500" dirty="0">
                <a:solidFill>
                  <a:srgbClr val="285453"/>
                </a:solidFill>
                <a:latin typeface="Menlo-Regular" panose="020B0609030804020204" pitchFamily="49" charset="0"/>
              </a:rPr>
              <a:t>False</a:t>
            </a:r>
            <a:endParaRPr lang="en-US" sz="1500" dirty="0">
              <a:solidFill>
                <a:srgbClr val="000000"/>
              </a:solidFill>
              <a:latin typeface="Roboto Mono" pitchFamily="49" charset="0"/>
            </a:endParaRPr>
          </a:p>
        </p:txBody>
      </p:sp>
    </p:spTree>
    <p:extLst>
      <p:ext uri="{BB962C8B-B14F-4D97-AF65-F5344CB8AC3E}">
        <p14:creationId xmlns:p14="http://schemas.microsoft.com/office/powerpoint/2010/main" val="105268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 Simple Code Sample</a:t>
            </a:r>
            <a:endParaRPr>
              <a:solidFill>
                <a:srgbClr val="370661"/>
              </a:solidFill>
            </a:endParaRPr>
          </a:p>
        </p:txBody>
      </p:sp>
      <p:sp>
        <p:nvSpPr>
          <p:cNvPr id="164" name="Google Shape;164;p11"/>
          <p:cNvSpPr txBox="1"/>
          <p:nvPr/>
        </p:nvSpPr>
        <p:spPr>
          <a:xfrm>
            <a:off x="399675" y="1377450"/>
            <a:ext cx="8700300" cy="3139291"/>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latin typeface="Roboto Mono"/>
                <a:ea typeface="Roboto Mono"/>
                <a:cs typeface="Roboto Mono"/>
                <a:sym typeface="Roboto Mono"/>
              </a:rPr>
              <a:t>x = </a:t>
            </a:r>
            <a:r>
              <a:rPr lang="en-US" sz="2400" dirty="0">
                <a:solidFill>
                  <a:srgbClr val="9015F2"/>
                </a:solidFill>
                <a:latin typeface="Roboto Mono"/>
                <a:ea typeface="Roboto Mono"/>
                <a:cs typeface="Roboto Mono"/>
                <a:sym typeface="Roboto Mono"/>
              </a:rPr>
              <a:t>34</a:t>
            </a:r>
            <a:r>
              <a:rPr lang="en-US" sz="2400" dirty="0">
                <a:latin typeface="Roboto Mono"/>
                <a:ea typeface="Roboto Mono"/>
                <a:cs typeface="Roboto Mono"/>
                <a:sym typeface="Roboto Mono"/>
              </a:rPr>
              <a:t> – </a:t>
            </a:r>
            <a:r>
              <a:rPr lang="en-US" sz="2400" dirty="0">
                <a:solidFill>
                  <a:srgbClr val="9015F2"/>
                </a:solidFill>
                <a:latin typeface="Roboto Mono"/>
                <a:ea typeface="Roboto Mono"/>
                <a:cs typeface="Roboto Mono"/>
                <a:sym typeface="Roboto Mono"/>
              </a:rPr>
              <a:t>23		</a:t>
            </a:r>
            <a:r>
              <a:rPr lang="en-US" sz="2400" i="1" dirty="0">
                <a:solidFill>
                  <a:srgbClr val="999999"/>
                </a:solidFill>
                <a:latin typeface="Roboto Mono"/>
                <a:ea typeface="Roboto Mono"/>
                <a:cs typeface="Roboto Mono"/>
                <a:sym typeface="Roboto Mono"/>
              </a:rPr>
              <a:t># A comment.</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y = </a:t>
            </a:r>
            <a:r>
              <a:rPr lang="en-US" sz="2400" dirty="0">
                <a:solidFill>
                  <a:srgbClr val="00B050"/>
                </a:solidFill>
                <a:latin typeface="Roboto Mono"/>
                <a:ea typeface="Roboto Mono"/>
                <a:cs typeface="Roboto Mono"/>
                <a:sym typeface="Roboto Mono"/>
              </a:rPr>
              <a:t>'Hello'		</a:t>
            </a:r>
            <a:r>
              <a:rPr lang="en-US" sz="2400" i="1" dirty="0">
                <a:solidFill>
                  <a:srgbClr val="999999"/>
                </a:solidFill>
                <a:latin typeface="Roboto Mono"/>
                <a:ea typeface="Roboto Mono"/>
                <a:cs typeface="Roboto Mono"/>
                <a:sym typeface="Roboto Mono"/>
              </a:rPr>
              <a:t># Another one.</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z = </a:t>
            </a:r>
            <a:r>
              <a:rPr lang="en-US" sz="2400" dirty="0">
                <a:solidFill>
                  <a:srgbClr val="9015F2"/>
                </a:solidFill>
                <a:latin typeface="Roboto Mono"/>
                <a:ea typeface="Roboto Mono"/>
                <a:cs typeface="Roboto Mono"/>
                <a:sym typeface="Roboto Mono"/>
              </a:rPr>
              <a:t>3.45</a:t>
            </a:r>
            <a:endParaRPr sz="2400" dirty="0">
              <a:solidFill>
                <a:srgbClr val="9015F2"/>
              </a:solidFill>
              <a:latin typeface="Roboto Mono"/>
              <a:ea typeface="Roboto Mono"/>
              <a:cs typeface="Roboto Mono"/>
              <a:sym typeface="Roboto Mono"/>
            </a:endParaRPr>
          </a:p>
          <a:p>
            <a:pPr lvl="0"/>
            <a:r>
              <a:rPr lang="en-US" sz="2400" b="1" dirty="0">
                <a:solidFill>
                  <a:srgbClr val="1C4587"/>
                </a:solidFill>
                <a:latin typeface="Roboto Mono"/>
                <a:ea typeface="Roboto Mono"/>
                <a:cs typeface="Roboto Mono"/>
                <a:sym typeface="Roboto Mono"/>
              </a:rPr>
              <a:t>if</a:t>
            </a:r>
            <a:r>
              <a:rPr lang="en-US" sz="2400" dirty="0">
                <a:latin typeface="Roboto Mono"/>
                <a:ea typeface="Roboto Mono"/>
                <a:cs typeface="Roboto Mono"/>
                <a:sym typeface="Roboto Mono"/>
              </a:rPr>
              <a:t> x == </a:t>
            </a:r>
            <a:r>
              <a:rPr lang="en-US" sz="2400" dirty="0">
                <a:solidFill>
                  <a:srgbClr val="9015F2"/>
                </a:solidFill>
                <a:latin typeface="Roboto Mono"/>
                <a:ea typeface="Roboto Mono"/>
                <a:cs typeface="Roboto Mono"/>
                <a:sym typeface="Roboto Mono"/>
              </a:rPr>
              <a:t>3.45</a:t>
            </a:r>
            <a:r>
              <a:rPr lang="en-US" sz="2400" dirty="0">
                <a:latin typeface="Roboto Mono"/>
                <a:ea typeface="Roboto Mono"/>
                <a:cs typeface="Roboto Mono"/>
                <a:sym typeface="Roboto Mono"/>
              </a:rPr>
              <a:t> or y == </a:t>
            </a:r>
            <a:r>
              <a:rPr lang="en-US" sz="2400" dirty="0">
                <a:solidFill>
                  <a:srgbClr val="00B050"/>
                </a:solidFill>
                <a:latin typeface="Roboto Mono"/>
                <a:ea typeface="Roboto Mono"/>
                <a:cs typeface="Roboto Mono"/>
                <a:sym typeface="Roboto Mono"/>
              </a:rPr>
              <a:t>'Hello' </a:t>
            </a:r>
            <a:r>
              <a:rPr lang="en-US" sz="2400" dirty="0">
                <a:latin typeface="Roboto Mono"/>
                <a:ea typeface="Roboto Mono"/>
                <a:cs typeface="Roboto Mono"/>
                <a:sym typeface="Roboto Mono"/>
              </a:rPr>
              <a:t>:</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dirty="0">
                <a:latin typeface="Roboto Mono"/>
                <a:ea typeface="Roboto Mono"/>
                <a:cs typeface="Roboto Mono"/>
                <a:sym typeface="Roboto Mono"/>
              </a:rPr>
              <a:t>    x = x + </a:t>
            </a:r>
            <a:r>
              <a:rPr lang="en-US" sz="2400" dirty="0">
                <a:solidFill>
                  <a:srgbClr val="9015F2"/>
                </a:solidFill>
                <a:latin typeface="Roboto Mono"/>
                <a:ea typeface="Roboto Mono"/>
                <a:cs typeface="Roboto Mono"/>
                <a:sym typeface="Roboto Mono"/>
              </a:rPr>
              <a:t>1</a:t>
            </a:r>
            <a:endParaRPr sz="2400" dirty="0">
              <a:solidFill>
                <a:srgbClr val="9015F2"/>
              </a:solidFill>
              <a:latin typeface="Roboto Mono"/>
              <a:ea typeface="Roboto Mono"/>
              <a:cs typeface="Roboto Mono"/>
              <a:sym typeface="Roboto Mono"/>
            </a:endParaRPr>
          </a:p>
          <a:p>
            <a:pPr lvl="0"/>
            <a:r>
              <a:rPr lang="en-US" sz="2400" dirty="0">
                <a:latin typeface="Roboto Mono"/>
                <a:ea typeface="Roboto Mono"/>
                <a:cs typeface="Roboto Mono"/>
                <a:sym typeface="Roboto Mono"/>
              </a:rPr>
              <a:t>    y = y + </a:t>
            </a:r>
            <a:r>
              <a:rPr lang="en-US" sz="2400" dirty="0">
                <a:solidFill>
                  <a:srgbClr val="00B050"/>
                </a:solidFill>
                <a:latin typeface="Roboto Mono"/>
                <a:ea typeface="Roboto Mono"/>
                <a:cs typeface="Roboto Mono"/>
                <a:sym typeface="Roboto Mono"/>
              </a:rPr>
              <a:t>'World'  	</a:t>
            </a:r>
            <a:r>
              <a:rPr lang="en-US" sz="2400" i="1" dirty="0">
                <a:solidFill>
                  <a:srgbClr val="999999"/>
                </a:solidFill>
                <a:latin typeface="Roboto Mono"/>
                <a:ea typeface="Roboto Mono"/>
                <a:cs typeface="Roboto Mono"/>
                <a:sym typeface="Roboto Mono"/>
              </a:rPr>
              <a:t># String concatenation </a:t>
            </a:r>
            <a:endParaRPr sz="2400" i="1" dirty="0">
              <a:solidFill>
                <a:srgbClr val="999999"/>
              </a:solidFill>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(x)</a:t>
            </a:r>
            <a:endParaRPr sz="2400" dirty="0">
              <a:latin typeface="Roboto Mono"/>
              <a:ea typeface="Roboto Mono"/>
              <a:cs typeface="Roboto Mono"/>
              <a:sym typeface="Roboto Mono"/>
            </a:endParaRPr>
          </a:p>
          <a:p>
            <a:pPr marL="0" lvl="0" indent="0" algn="l" rtl="0">
              <a:spcBef>
                <a:spcPts val="0"/>
              </a:spcBef>
              <a:spcAft>
                <a:spcPts val="0"/>
              </a:spcAft>
              <a:buNone/>
            </a:pPr>
            <a:r>
              <a:rPr lang="en-US" sz="2400" b="1" dirty="0">
                <a:solidFill>
                  <a:srgbClr val="1C4587"/>
                </a:solidFill>
                <a:latin typeface="Roboto Mono"/>
                <a:ea typeface="Roboto Mono"/>
                <a:cs typeface="Roboto Mono"/>
                <a:sym typeface="Roboto Mono"/>
              </a:rPr>
              <a:t>print</a:t>
            </a:r>
            <a:r>
              <a:rPr lang="en-US" sz="2400" dirty="0">
                <a:latin typeface="Roboto Mono"/>
                <a:ea typeface="Roboto Mono"/>
                <a:cs typeface="Roboto Mono"/>
                <a:sym typeface="Roboto Mono"/>
              </a:rPr>
              <a:t>(y)</a:t>
            </a:r>
            <a:endParaRPr sz="2400" dirty="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Objects and Types</a:t>
            </a:r>
            <a:endParaRPr>
              <a:solidFill>
                <a:srgbClr val="370661"/>
              </a:solidFill>
            </a:endParaRPr>
          </a:p>
        </p:txBody>
      </p:sp>
      <p:sp>
        <p:nvSpPr>
          <p:cNvPr id="171" name="Google Shape;171;p1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All data treated as objects </a:t>
            </a:r>
            <a:endParaRPr dirty="0"/>
          </a:p>
          <a:p>
            <a:pPr marL="914400" lvl="1" indent="-355600" algn="l" rtl="0">
              <a:lnSpc>
                <a:spcPct val="90000"/>
              </a:lnSpc>
              <a:spcBef>
                <a:spcPts val="500"/>
              </a:spcBef>
              <a:spcAft>
                <a:spcPts val="0"/>
              </a:spcAft>
              <a:buSzPts val="2000"/>
              <a:buChar char="▪"/>
            </a:pPr>
            <a:r>
              <a:rPr lang="en-US" dirty="0"/>
              <a:t>An object is deleted (by garbage collection) once unreachable.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Strong Typing</a:t>
            </a:r>
            <a:endParaRPr dirty="0"/>
          </a:p>
          <a:p>
            <a:pPr marL="914400" lvl="1" indent="-355600" algn="l" rtl="0">
              <a:lnSpc>
                <a:spcPct val="90000"/>
              </a:lnSpc>
              <a:spcBef>
                <a:spcPts val="500"/>
              </a:spcBef>
              <a:spcAft>
                <a:spcPts val="0"/>
              </a:spcAft>
              <a:buSzPts val="2000"/>
              <a:buChar char="▪"/>
            </a:pPr>
            <a:r>
              <a:rPr lang="en-US" dirty="0"/>
              <a:t>Every object has a fixed type, interpreter doesn’t allow things incompatible with that type (</a:t>
            </a:r>
            <a:r>
              <a:rPr lang="en-US" dirty="0" err="1"/>
              <a:t>eg.</a:t>
            </a:r>
            <a:r>
              <a:rPr lang="en-US" dirty="0"/>
              <a:t> “foo” + 2)</a:t>
            </a:r>
            <a:endParaRPr dirty="0"/>
          </a:p>
          <a:p>
            <a:pPr marL="914400" lvl="1" indent="-355600" algn="l" rtl="0">
              <a:lnSpc>
                <a:spcPct val="90000"/>
              </a:lnSpc>
              <a:spcBef>
                <a:spcPts val="500"/>
              </a:spcBef>
              <a:spcAft>
                <a:spcPts val="0"/>
              </a:spcAft>
              <a:buSzPts val="2000"/>
              <a:buChar char="▪"/>
            </a:pPr>
            <a:r>
              <a:rPr lang="en-US" dirty="0"/>
              <a:t>type(object)</a:t>
            </a:r>
            <a:endParaRPr dirty="0"/>
          </a:p>
          <a:p>
            <a:pPr marL="914400" lvl="1" indent="-355600" algn="l" rtl="0">
              <a:lnSpc>
                <a:spcPct val="90000"/>
              </a:lnSpc>
              <a:spcBef>
                <a:spcPts val="500"/>
              </a:spcBef>
              <a:spcAft>
                <a:spcPts val="0"/>
              </a:spcAft>
              <a:buSzPts val="2000"/>
              <a:buChar char="▪"/>
            </a:pPr>
            <a:r>
              <a:rPr lang="en-US" dirty="0" err="1"/>
              <a:t>isinstance</a:t>
            </a:r>
            <a:r>
              <a:rPr lang="en-US" dirty="0"/>
              <a:t>(object, type)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Examples of Types:</a:t>
            </a:r>
            <a:endParaRPr dirty="0"/>
          </a:p>
          <a:p>
            <a:pPr marL="914400" lvl="1" indent="-355600" algn="l" rtl="0">
              <a:lnSpc>
                <a:spcPct val="90000"/>
              </a:lnSpc>
              <a:spcBef>
                <a:spcPts val="500"/>
              </a:spcBef>
              <a:spcAft>
                <a:spcPts val="0"/>
              </a:spcAft>
              <a:buSzPts val="2000"/>
              <a:buChar char="▪"/>
            </a:pPr>
            <a:r>
              <a:rPr lang="en-US" dirty="0"/>
              <a:t>int, float</a:t>
            </a:r>
            <a:endParaRPr dirty="0"/>
          </a:p>
          <a:p>
            <a:pPr marL="914400" lvl="1" indent="-355600" algn="l" rtl="0">
              <a:lnSpc>
                <a:spcPct val="90000"/>
              </a:lnSpc>
              <a:spcBef>
                <a:spcPts val="500"/>
              </a:spcBef>
              <a:spcAft>
                <a:spcPts val="0"/>
              </a:spcAft>
              <a:buSzPts val="2000"/>
              <a:buChar char="▪"/>
            </a:pPr>
            <a:r>
              <a:rPr lang="en-US" dirty="0"/>
              <a:t>str, tuple, </a:t>
            </a:r>
            <a:r>
              <a:rPr lang="en-US" dirty="0" err="1"/>
              <a:t>dict</a:t>
            </a:r>
            <a:r>
              <a:rPr lang="en-US" dirty="0"/>
              <a:t>, list</a:t>
            </a:r>
            <a:endParaRPr dirty="0"/>
          </a:p>
          <a:p>
            <a:pPr marL="914400" lvl="1" indent="-355600" algn="l" rtl="0">
              <a:lnSpc>
                <a:spcPct val="90000"/>
              </a:lnSpc>
              <a:spcBef>
                <a:spcPts val="500"/>
              </a:spcBef>
              <a:spcAft>
                <a:spcPts val="0"/>
              </a:spcAft>
              <a:buSzPts val="2000"/>
              <a:buChar char="▪"/>
            </a:pPr>
            <a:r>
              <a:rPr lang="en-US" dirty="0"/>
              <a:t>bool: True, False</a:t>
            </a:r>
            <a:endParaRPr dirty="0"/>
          </a:p>
          <a:p>
            <a:pPr marL="914400" lvl="1" indent="-355600" algn="l" rtl="0">
              <a:lnSpc>
                <a:spcPct val="90000"/>
              </a:lnSpc>
              <a:spcBef>
                <a:spcPts val="500"/>
              </a:spcBef>
              <a:spcAft>
                <a:spcPts val="0"/>
              </a:spcAft>
              <a:buSzPts val="2000"/>
              <a:buChar char="▪"/>
            </a:pPr>
            <a:r>
              <a:rPr lang="en-US" dirty="0"/>
              <a:t>None, generator, function</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Static vs Dynamic Typing</a:t>
            </a:r>
            <a:endParaRPr>
              <a:solidFill>
                <a:srgbClr val="370661"/>
              </a:solidFill>
            </a:endParaRPr>
          </a:p>
        </p:txBody>
      </p:sp>
      <p:sp>
        <p:nvSpPr>
          <p:cNvPr id="178" name="Google Shape;178;p13"/>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Java: </a:t>
            </a:r>
            <a:r>
              <a:rPr lang="en-US" b="1" i="1" dirty="0"/>
              <a:t>static</a:t>
            </a:r>
            <a:r>
              <a:rPr lang="en-US" b="1" dirty="0"/>
              <a:t> typing</a:t>
            </a:r>
            <a:endParaRPr dirty="0"/>
          </a:p>
          <a:p>
            <a:pPr lvl="1"/>
            <a:r>
              <a:rPr lang="en-US" dirty="0"/>
              <a:t>Variables can only refer to objects of a declared type</a:t>
            </a:r>
            <a:br>
              <a:rPr lang="en-US" dirty="0"/>
            </a:br>
            <a:r>
              <a:rPr lang="en-US" b="1" dirty="0">
                <a:highlight>
                  <a:srgbClr val="EFEFEF"/>
                </a:highlight>
                <a:latin typeface="Roboto Mono"/>
                <a:ea typeface="Roboto Mono"/>
                <a:cs typeface="Roboto Mono"/>
                <a:sym typeface="Roboto Mono"/>
              </a:rPr>
              <a:t>int</a:t>
            </a:r>
            <a:r>
              <a:rPr lang="en-US" dirty="0">
                <a:highlight>
                  <a:srgbClr val="EFEFEF"/>
                </a:highlight>
                <a:latin typeface="Roboto Mono"/>
                <a:ea typeface="Roboto Mono"/>
                <a:cs typeface="Roboto Mono"/>
                <a:sym typeface="Roboto Mono"/>
              </a:rPr>
              <a:t> x = 2</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String</a:t>
            </a:r>
            <a:r>
              <a:rPr lang="en-US" dirty="0">
                <a:highlight>
                  <a:srgbClr val="EFEFEF"/>
                </a:highlight>
                <a:latin typeface="Roboto Mono"/>
                <a:ea typeface="Roboto Mono"/>
                <a:cs typeface="Roboto Mono"/>
                <a:sym typeface="Roboto Mono"/>
              </a:rPr>
              <a:t> y = "foo"</a:t>
            </a:r>
            <a:endParaRPr dirty="0"/>
          </a:p>
          <a:p>
            <a:pPr lvl="1"/>
            <a:r>
              <a:rPr lang="en-US" dirty="0"/>
              <a:t>Methods use type signatures to enforce contracts</a:t>
            </a:r>
            <a:br>
              <a:rPr lang="en-US" dirty="0">
                <a:highlight>
                  <a:srgbClr val="EFEFEF"/>
                </a:highlight>
                <a:latin typeface="Roboto Mono"/>
                <a:ea typeface="Roboto Mono"/>
                <a:cs typeface="Roboto Mono"/>
                <a:sym typeface="Roboto Mono"/>
              </a:rPr>
            </a:br>
            <a:r>
              <a:rPr lang="en-US" b="1" dirty="0">
                <a:highlight>
                  <a:srgbClr val="EFEFEF"/>
                </a:highlight>
                <a:latin typeface="Roboto Mono"/>
                <a:ea typeface="Roboto Mono"/>
                <a:cs typeface="Roboto Mono"/>
                <a:sym typeface="Roboto Mono"/>
              </a:rPr>
              <a:t>public static void</a:t>
            </a:r>
            <a:r>
              <a:rPr lang="en-US" dirty="0">
                <a:highlight>
                  <a:srgbClr val="EFEFEF"/>
                </a:highlight>
                <a:latin typeface="Roboto Mono"/>
                <a:ea typeface="Roboto Mono"/>
                <a:cs typeface="Roboto Mono"/>
                <a:sym typeface="Roboto Mono"/>
              </a:rPr>
              <a:t> main(</a:t>
            </a:r>
            <a:r>
              <a:rPr lang="en-US" b="1" dirty="0">
                <a:highlight>
                  <a:srgbClr val="EFEFEF"/>
                </a:highlight>
                <a:latin typeface="Roboto Mono"/>
                <a:ea typeface="Roboto Mono"/>
                <a:cs typeface="Roboto Mono"/>
                <a:sym typeface="Roboto Mono"/>
              </a:rPr>
              <a:t>String[] </a:t>
            </a:r>
            <a:r>
              <a:rPr lang="en-US" dirty="0" err="1">
                <a:highlight>
                  <a:srgbClr val="EFEFEF"/>
                </a:highlight>
                <a:latin typeface="Roboto Mono"/>
                <a:ea typeface="Roboto Mono"/>
                <a:cs typeface="Roboto Mono"/>
                <a:sym typeface="Roboto Mono"/>
              </a:rPr>
              <a:t>args</a:t>
            </a:r>
            <a:r>
              <a:rPr lang="en-US" dirty="0">
                <a:highlight>
                  <a:srgbClr val="EFEFEF"/>
                </a:highlight>
                <a:latin typeface="Roboto Mono"/>
                <a:ea typeface="Roboto Mono"/>
                <a:cs typeface="Roboto Mono"/>
                <a:sym typeface="Roboto Mono"/>
              </a:rPr>
              <a:t>)</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a:t>
            </a:r>
            <a:r>
              <a:rPr lang="en-US" b="1" i="1" dirty="0"/>
              <a:t>dynamic</a:t>
            </a:r>
            <a:r>
              <a:rPr lang="en-US" b="1" dirty="0"/>
              <a:t> typing</a:t>
            </a:r>
            <a:endParaRPr lang="en-US" dirty="0"/>
          </a:p>
          <a:p>
            <a:pPr marL="914400" lvl="1" indent="-355600" algn="l" rtl="0">
              <a:lnSpc>
                <a:spcPct val="90000"/>
              </a:lnSpc>
              <a:spcBef>
                <a:spcPts val="500"/>
              </a:spcBef>
              <a:spcAft>
                <a:spcPts val="0"/>
              </a:spcAft>
              <a:buSzPts val="2000"/>
              <a:buChar char="▪"/>
            </a:pPr>
            <a:r>
              <a:rPr lang="en-US" dirty="0"/>
              <a:t>Variables come into existence when first assigned.</a:t>
            </a:r>
            <a:endParaRPr dirty="0"/>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"foo"</a:t>
            </a:r>
            <a:endParaRPr dirty="0">
              <a:highlight>
                <a:srgbClr val="EFEFEF"/>
              </a:highlight>
              <a:latin typeface="Roboto Mono"/>
              <a:ea typeface="Roboto Mono"/>
              <a:cs typeface="Roboto Mono"/>
              <a:sym typeface="Roboto Mono"/>
            </a:endParaRPr>
          </a:p>
          <a:p>
            <a:pPr marL="1028700" lvl="2" indent="0" algn="l" rtl="0">
              <a:lnSpc>
                <a:spcPct val="90000"/>
              </a:lnSpc>
              <a:spcBef>
                <a:spcPts val="500"/>
              </a:spcBef>
              <a:spcAft>
                <a:spcPts val="0"/>
              </a:spcAft>
              <a:buSzPts val="1800"/>
              <a:buNone/>
            </a:pPr>
            <a:r>
              <a:rPr lang="en-US" b="1" dirty="0"/>
              <a:t>&gt;&gt;&gt; </a:t>
            </a:r>
            <a:r>
              <a:rPr lang="en-US" dirty="0">
                <a:highlight>
                  <a:srgbClr val="EFEFEF"/>
                </a:highlight>
                <a:latin typeface="Roboto Mono"/>
                <a:ea typeface="Roboto Mono"/>
                <a:cs typeface="Roboto Mono"/>
                <a:sym typeface="Roboto Mono"/>
              </a:rPr>
              <a:t>x = 2</a:t>
            </a:r>
            <a:endParaRPr dirty="0">
              <a:highlight>
                <a:srgbClr val="EFEFEF"/>
              </a:highlight>
              <a:latin typeface="Roboto Mono"/>
              <a:ea typeface="Roboto Mono"/>
              <a:cs typeface="Roboto Mono"/>
              <a:sym typeface="Roboto Mono"/>
            </a:endParaRPr>
          </a:p>
          <a:p>
            <a:pPr marL="914400" lvl="1" indent="-355600" algn="l" rtl="0">
              <a:lnSpc>
                <a:spcPct val="90000"/>
              </a:lnSpc>
              <a:spcBef>
                <a:spcPts val="500"/>
              </a:spcBef>
              <a:spcAft>
                <a:spcPts val="0"/>
              </a:spcAft>
              <a:buSzPts val="2000"/>
              <a:buChar char="▪"/>
            </a:pPr>
            <a:r>
              <a:rPr lang="en-US" dirty="0">
                <a:highlight>
                  <a:srgbClr val="EFEFEF"/>
                </a:highlight>
                <a:latin typeface="Roboto Mono"/>
                <a:ea typeface="Roboto Mono"/>
                <a:cs typeface="Roboto Mono"/>
                <a:sym typeface="Roboto Mono"/>
              </a:rPr>
              <a:t>type(var)</a:t>
            </a:r>
            <a:r>
              <a:rPr lang="en-US" dirty="0"/>
              <a:t> automatically determined </a:t>
            </a:r>
            <a:endParaRPr dirty="0"/>
          </a:p>
          <a:p>
            <a:pPr marL="914400" lvl="1" indent="-355600" algn="l" rtl="0">
              <a:lnSpc>
                <a:spcPct val="90000"/>
              </a:lnSpc>
              <a:spcBef>
                <a:spcPts val="500"/>
              </a:spcBef>
              <a:spcAft>
                <a:spcPts val="0"/>
              </a:spcAft>
              <a:buSzPts val="2000"/>
              <a:buChar char="▪"/>
            </a:pPr>
            <a:r>
              <a:rPr lang="en-US" dirty="0"/>
              <a:t>If assigned again, </a:t>
            </a:r>
            <a:r>
              <a:rPr lang="en-US" dirty="0">
                <a:highlight>
                  <a:srgbClr val="EFEFEF"/>
                </a:highlight>
                <a:latin typeface="Roboto Mono"/>
                <a:ea typeface="Roboto Mono"/>
                <a:cs typeface="Roboto Mono"/>
                <a:sym typeface="Roboto Mono"/>
              </a:rPr>
              <a:t>type(var)</a:t>
            </a:r>
            <a:r>
              <a:rPr lang="en-US" dirty="0"/>
              <a:t> is updated</a:t>
            </a:r>
            <a:endParaRPr dirty="0"/>
          </a:p>
          <a:p>
            <a:pPr marL="914400" lvl="1" indent="-355600" algn="l" rtl="0">
              <a:lnSpc>
                <a:spcPct val="90000"/>
              </a:lnSpc>
              <a:spcBef>
                <a:spcPts val="500"/>
              </a:spcBef>
              <a:spcAft>
                <a:spcPts val="0"/>
              </a:spcAft>
              <a:buSzPts val="2000"/>
              <a:buChar char="▪"/>
            </a:pPr>
            <a:r>
              <a:rPr lang="en-US" i="1" dirty="0"/>
              <a:t>Functions have no type signatures</a:t>
            </a:r>
            <a:endParaRPr dirty="0"/>
          </a:p>
          <a:p>
            <a:pPr marL="914400" lvl="1" indent="-355600" algn="l" rtl="0">
              <a:lnSpc>
                <a:spcPct val="90000"/>
              </a:lnSpc>
              <a:spcBef>
                <a:spcPts val="500"/>
              </a:spcBef>
              <a:spcAft>
                <a:spcPts val="0"/>
              </a:spcAft>
              <a:buSzPts val="2000"/>
              <a:buChar char="▪"/>
            </a:pPr>
            <a:r>
              <a:rPr lang="en-US" dirty="0"/>
              <a:t>Drawback: type errors are only caught at runtime</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Math Basics</a:t>
            </a:r>
            <a:endParaRPr>
              <a:solidFill>
                <a:srgbClr val="370661"/>
              </a:solidFill>
            </a:endParaRPr>
          </a:p>
        </p:txBody>
      </p:sp>
      <p:sp>
        <p:nvSpPr>
          <p:cNvPr id="185" name="Google Shape;185;p14"/>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Literals </a:t>
            </a:r>
            <a:endParaRPr dirty="0"/>
          </a:p>
          <a:p>
            <a:pPr marL="914400" lvl="1" indent="-355600" algn="l" rtl="0">
              <a:lnSpc>
                <a:spcPct val="90000"/>
              </a:lnSpc>
              <a:spcBef>
                <a:spcPts val="500"/>
              </a:spcBef>
              <a:spcAft>
                <a:spcPts val="0"/>
              </a:spcAft>
              <a:buSzPts val="2000"/>
              <a:buChar char="▪"/>
            </a:pPr>
            <a:r>
              <a:rPr lang="en-US" dirty="0"/>
              <a:t>Integers: 1, 2 </a:t>
            </a:r>
            <a:endParaRPr dirty="0"/>
          </a:p>
          <a:p>
            <a:pPr marL="914400" lvl="1" indent="-355600" algn="l" rtl="0">
              <a:lnSpc>
                <a:spcPct val="90000"/>
              </a:lnSpc>
              <a:spcBef>
                <a:spcPts val="500"/>
              </a:spcBef>
              <a:spcAft>
                <a:spcPts val="0"/>
              </a:spcAft>
              <a:buSzPts val="2000"/>
              <a:buChar char="▪"/>
            </a:pPr>
            <a:r>
              <a:rPr lang="en-US" dirty="0"/>
              <a:t>Floats: 1.0, 2e9 </a:t>
            </a:r>
            <a:endParaRPr dirty="0"/>
          </a:p>
          <a:p>
            <a:pPr marL="914400" lvl="1" indent="-355600" algn="l" rtl="0">
              <a:lnSpc>
                <a:spcPct val="90000"/>
              </a:lnSpc>
              <a:spcBef>
                <a:spcPts val="500"/>
              </a:spcBef>
              <a:spcAft>
                <a:spcPts val="0"/>
              </a:spcAft>
              <a:buSzPts val="2000"/>
              <a:buChar char="▪"/>
            </a:pPr>
            <a:r>
              <a:rPr lang="en-US" dirty="0"/>
              <a:t>Boolean: True, False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Operations </a:t>
            </a:r>
            <a:endParaRPr dirty="0"/>
          </a:p>
          <a:p>
            <a:pPr marL="914400" lvl="1" indent="-355600" algn="l" rtl="0">
              <a:lnSpc>
                <a:spcPct val="90000"/>
              </a:lnSpc>
              <a:spcBef>
                <a:spcPts val="500"/>
              </a:spcBef>
              <a:spcAft>
                <a:spcPts val="0"/>
              </a:spcAft>
              <a:buSzPts val="2000"/>
              <a:buChar char="▪"/>
            </a:pPr>
            <a:r>
              <a:rPr lang="en-US" dirty="0"/>
              <a:t>Arithmetic: + - * / </a:t>
            </a:r>
            <a:endParaRPr dirty="0"/>
          </a:p>
          <a:p>
            <a:pPr marL="914400" lvl="1" indent="-355600" algn="l" rtl="0">
              <a:lnSpc>
                <a:spcPct val="90000"/>
              </a:lnSpc>
              <a:spcBef>
                <a:spcPts val="500"/>
              </a:spcBef>
              <a:spcAft>
                <a:spcPts val="0"/>
              </a:spcAft>
              <a:buSzPts val="2000"/>
              <a:buChar char="▪"/>
            </a:pPr>
            <a:r>
              <a:rPr lang="en-US" dirty="0"/>
              <a:t>Power: ** </a:t>
            </a:r>
            <a:endParaRPr dirty="0"/>
          </a:p>
          <a:p>
            <a:pPr lvl="1"/>
            <a:r>
              <a:rPr lang="en-US" dirty="0"/>
              <a:t>Modulo: % </a:t>
            </a:r>
            <a:endParaRPr dirty="0"/>
          </a:p>
          <a:p>
            <a:pPr marL="914400" lvl="1" indent="-355600" algn="l" rtl="0">
              <a:lnSpc>
                <a:spcPct val="90000"/>
              </a:lnSpc>
              <a:spcBef>
                <a:spcPts val="500"/>
              </a:spcBef>
              <a:spcAft>
                <a:spcPts val="0"/>
              </a:spcAft>
              <a:buSzPts val="2000"/>
              <a:buChar char="▪"/>
            </a:pPr>
            <a:r>
              <a:rPr lang="en-US" dirty="0"/>
              <a:t>Comparison: , &lt;=, &gt;=, ==, != </a:t>
            </a:r>
            <a:endParaRPr dirty="0"/>
          </a:p>
          <a:p>
            <a:pPr marL="914400" lvl="1" indent="-355600" algn="l" rtl="0">
              <a:lnSpc>
                <a:spcPct val="90000"/>
              </a:lnSpc>
              <a:spcBef>
                <a:spcPts val="500"/>
              </a:spcBef>
              <a:spcAft>
                <a:spcPts val="0"/>
              </a:spcAft>
              <a:buSzPts val="2000"/>
              <a:buChar char="▪"/>
            </a:pPr>
            <a:r>
              <a:rPr lang="en-US" dirty="0"/>
              <a:t>Logic: (and, or, not)  </a:t>
            </a:r>
            <a:r>
              <a:rPr lang="en-US" i="1" dirty="0"/>
              <a:t>not symbols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Assignment Operators </a:t>
            </a:r>
            <a:endParaRPr dirty="0"/>
          </a:p>
          <a:p>
            <a:pPr marL="914400" lvl="1" indent="-355600" algn="l" rtl="0">
              <a:lnSpc>
                <a:spcPct val="90000"/>
              </a:lnSpc>
              <a:spcBef>
                <a:spcPts val="500"/>
              </a:spcBef>
              <a:spcAft>
                <a:spcPts val="0"/>
              </a:spcAft>
              <a:buSzPts val="2000"/>
              <a:buChar char="▪"/>
            </a:pPr>
            <a:r>
              <a:rPr lang="en-US" dirty="0"/>
              <a:t>+= *= /= &amp;= ... </a:t>
            </a:r>
            <a:endParaRPr dirty="0"/>
          </a:p>
          <a:p>
            <a:pPr marL="914400" lvl="1" indent="-355600" algn="l" rtl="0">
              <a:lnSpc>
                <a:spcPct val="90000"/>
              </a:lnSpc>
              <a:spcBef>
                <a:spcPts val="500"/>
              </a:spcBef>
              <a:spcAft>
                <a:spcPts val="0"/>
              </a:spcAft>
              <a:buSzPts val="2000"/>
              <a:buChar char="▪"/>
            </a:pPr>
            <a:r>
              <a:rPr lang="en-US" dirty="0"/>
              <a:t>No ++ or --</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Strings</a:t>
            </a:r>
            <a:endParaRPr>
              <a:solidFill>
                <a:srgbClr val="370661"/>
              </a:solidFill>
            </a:endParaRPr>
          </a:p>
        </p:txBody>
      </p:sp>
      <p:sp>
        <p:nvSpPr>
          <p:cNvPr id="192" name="Google Shape;192;p1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Creation</a:t>
            </a:r>
            <a:endParaRPr/>
          </a:p>
          <a:p>
            <a:pPr marL="914400" lvl="1" indent="-355600" algn="l" rtl="0">
              <a:lnSpc>
                <a:spcPct val="90000"/>
              </a:lnSpc>
              <a:spcBef>
                <a:spcPts val="1000"/>
              </a:spcBef>
              <a:spcAft>
                <a:spcPts val="0"/>
              </a:spcAft>
              <a:buSzPts val="2000"/>
              <a:buChar char="▪"/>
            </a:pPr>
            <a:r>
              <a:rPr lang="en-US"/>
              <a:t>Can use either single or double quotes </a:t>
            </a:r>
            <a:endParaRPr/>
          </a:p>
          <a:p>
            <a:pPr marL="914400" lvl="1" indent="-355600" algn="l" rtl="0">
              <a:lnSpc>
                <a:spcPct val="90000"/>
              </a:lnSpc>
              <a:spcBef>
                <a:spcPts val="500"/>
              </a:spcBef>
              <a:spcAft>
                <a:spcPts val="0"/>
              </a:spcAft>
              <a:buSzPts val="2000"/>
              <a:buChar char="▪"/>
            </a:pPr>
            <a:r>
              <a:rPr lang="en-US"/>
              <a:t>Triple quote for multiline string and docstring</a:t>
            </a:r>
            <a:endParaRPr/>
          </a:p>
          <a:p>
            <a:pPr marL="457200" lvl="0" indent="-355600" algn="l" rtl="0">
              <a:lnSpc>
                <a:spcPct val="90000"/>
              </a:lnSpc>
              <a:spcBef>
                <a:spcPts val="1000"/>
              </a:spcBef>
              <a:spcAft>
                <a:spcPts val="0"/>
              </a:spcAft>
              <a:buClr>
                <a:schemeClr val="dk1"/>
              </a:buClr>
              <a:buSzPts val="2000"/>
              <a:buFont typeface="Courier New"/>
              <a:buChar char="o"/>
            </a:pPr>
            <a:r>
              <a:rPr lang="en-US" b="1"/>
              <a:t>Concatenating strings </a:t>
            </a:r>
            <a:endParaRPr/>
          </a:p>
          <a:p>
            <a:pPr marL="914400" lvl="1" indent="-355600" algn="l" rtl="0">
              <a:lnSpc>
                <a:spcPct val="90000"/>
              </a:lnSpc>
              <a:spcBef>
                <a:spcPts val="500"/>
              </a:spcBef>
              <a:spcAft>
                <a:spcPts val="0"/>
              </a:spcAft>
              <a:buSzPts val="2000"/>
              <a:buChar char="▪"/>
            </a:pPr>
            <a:r>
              <a:rPr lang="en-US"/>
              <a:t>By separating string literals with whitespace </a:t>
            </a:r>
            <a:endParaRPr/>
          </a:p>
          <a:p>
            <a:pPr marL="914400" lvl="1" indent="-355600" algn="l" rtl="0">
              <a:lnSpc>
                <a:spcPct val="90000"/>
              </a:lnSpc>
              <a:spcBef>
                <a:spcPts val="500"/>
              </a:spcBef>
              <a:spcAft>
                <a:spcPts val="0"/>
              </a:spcAft>
              <a:buSzPts val="2000"/>
              <a:buChar char="▪"/>
            </a:pPr>
            <a:r>
              <a:rPr lang="en-US"/>
              <a:t>Special use of ‘+’ </a:t>
            </a:r>
            <a:endParaRPr/>
          </a:p>
          <a:p>
            <a:pPr marL="457200" lvl="0" indent="-355600" algn="l" rtl="0">
              <a:lnSpc>
                <a:spcPct val="90000"/>
              </a:lnSpc>
              <a:spcBef>
                <a:spcPts val="1000"/>
              </a:spcBef>
              <a:spcAft>
                <a:spcPts val="0"/>
              </a:spcAft>
              <a:buClr>
                <a:schemeClr val="dk1"/>
              </a:buClr>
              <a:buSzPts val="2000"/>
              <a:buFont typeface="Courier New"/>
              <a:buChar char="o"/>
            </a:pPr>
            <a:r>
              <a:rPr lang="en-US" b="1"/>
              <a:t>Prefixing with r means raw. </a:t>
            </a:r>
            <a:endParaRPr/>
          </a:p>
          <a:p>
            <a:pPr marL="914400" lvl="1" indent="-355600" algn="l" rtl="0">
              <a:lnSpc>
                <a:spcPct val="90000"/>
              </a:lnSpc>
              <a:spcBef>
                <a:spcPts val="500"/>
              </a:spcBef>
              <a:spcAft>
                <a:spcPts val="0"/>
              </a:spcAft>
              <a:buSzPts val="2000"/>
              <a:buChar char="▪"/>
            </a:pPr>
            <a:r>
              <a:rPr lang="en-US"/>
              <a:t>No need to escape special characters: r’\n’</a:t>
            </a:r>
            <a:endParaRPr/>
          </a:p>
          <a:p>
            <a:pPr marL="457200" lvl="0" indent="-355600" algn="l" rtl="0">
              <a:lnSpc>
                <a:spcPct val="90000"/>
              </a:lnSpc>
              <a:spcBef>
                <a:spcPts val="1000"/>
              </a:spcBef>
              <a:spcAft>
                <a:spcPts val="0"/>
              </a:spcAft>
              <a:buClr>
                <a:schemeClr val="dk1"/>
              </a:buClr>
              <a:buSzPts val="2000"/>
              <a:buFont typeface="Courier New"/>
              <a:buChar char="o"/>
            </a:pPr>
            <a:r>
              <a:rPr lang="en-US" b="1"/>
              <a:t>String formatting</a:t>
            </a:r>
            <a:endParaRPr/>
          </a:p>
          <a:p>
            <a:pPr marL="914400" lvl="1" indent="-355600" algn="l" rtl="0">
              <a:lnSpc>
                <a:spcPct val="90000"/>
              </a:lnSpc>
              <a:spcBef>
                <a:spcPts val="500"/>
              </a:spcBef>
              <a:spcAft>
                <a:spcPts val="0"/>
              </a:spcAft>
              <a:buSzPts val="2000"/>
              <a:buChar char="▪"/>
            </a:pPr>
            <a:r>
              <a:rPr lang="en-US"/>
              <a:t>Special use of ‘%’ (as in printf in C)</a:t>
            </a:r>
            <a:endParaRPr/>
          </a:p>
          <a:p>
            <a:pPr marL="914400" lvl="1" indent="-355600" algn="l" rtl="0">
              <a:lnSpc>
                <a:spcPct val="90000"/>
              </a:lnSpc>
              <a:spcBef>
                <a:spcPts val="500"/>
              </a:spcBef>
              <a:spcAft>
                <a:spcPts val="0"/>
              </a:spcAft>
              <a:buSzPts val="2000"/>
              <a:buChar char="▪"/>
            </a:pPr>
            <a:r>
              <a:rPr lang="en-US"/>
              <a:t>print("%s can speak %d languages" % ("C3PO", 6000000))</a:t>
            </a:r>
            <a:endParaRPr/>
          </a:p>
          <a:p>
            <a:pPr marL="457200" lvl="0" indent="-355600" algn="l" rtl="0">
              <a:lnSpc>
                <a:spcPct val="90000"/>
              </a:lnSpc>
              <a:spcBef>
                <a:spcPts val="1000"/>
              </a:spcBef>
              <a:spcAft>
                <a:spcPts val="0"/>
              </a:spcAft>
              <a:buSzPts val="2000"/>
              <a:buChar char="o"/>
            </a:pPr>
            <a:r>
              <a:rPr lang="en-US" b="1"/>
              <a:t>Immutable</a:t>
            </a:r>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References and Mutability</a:t>
            </a:r>
            <a:endParaRPr>
              <a:solidFill>
                <a:srgbClr val="370661"/>
              </a:solidFill>
            </a:endParaRPr>
          </a:p>
        </p:txBody>
      </p:sp>
      <p:sp>
        <p:nvSpPr>
          <p:cNvPr id="199" name="Google Shape;199;p16"/>
          <p:cNvSpPr txBox="1">
            <a:spLocks noGrp="1"/>
          </p:cNvSpPr>
          <p:nvPr>
            <p:ph type="body" idx="1"/>
          </p:nvPr>
        </p:nvSpPr>
        <p:spPr>
          <a:xfrm>
            <a:off x="399675" y="1299625"/>
            <a:ext cx="5348200" cy="4577400"/>
          </a:xfrm>
          <a:prstGeom prst="rect">
            <a:avLst/>
          </a:prstGeom>
          <a:noFill/>
          <a:ln>
            <a:noFill/>
          </a:ln>
        </p:spPr>
        <p:txBody>
          <a:bodyPr spcFirstLastPara="1" wrap="square" lIns="91425" tIns="45700" rIns="91425" bIns="45700" anchor="t" anchorCtr="0">
            <a:normAutofit lnSpcReduction="10000"/>
          </a:bodyPr>
          <a:lstStyle/>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'foo  '</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 = x</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 = x.strip() # new obj</a:t>
            </a:r>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x</a:t>
            </a:r>
            <a:endParaRPr/>
          </a:p>
          <a:p>
            <a:pPr marL="101600" lvl="0" indent="0" algn="l" rtl="0">
              <a:lnSpc>
                <a:spcPct val="90000"/>
              </a:lnSpc>
              <a:spcBef>
                <a:spcPts val="1000"/>
              </a:spcBef>
              <a:spcAft>
                <a:spcPts val="0"/>
              </a:spcAft>
              <a:buSzPts val="2000"/>
              <a:buNone/>
            </a:pPr>
            <a:r>
              <a:rPr lang="en-US" b="1">
                <a:solidFill>
                  <a:srgbClr val="9015F2"/>
                </a:solidFill>
              </a:rPr>
              <a:t>'foo'</a:t>
            </a:r>
            <a:endParaRPr>
              <a:solidFill>
                <a:srgbClr val="9015F2"/>
              </a:solidFill>
            </a:endParaRPr>
          </a:p>
          <a:p>
            <a:pPr marL="101600" lvl="0" indent="0" algn="l" rtl="0">
              <a:lnSpc>
                <a:spcPct val="90000"/>
              </a:lnSpc>
              <a:spcBef>
                <a:spcPts val="1000"/>
              </a:spcBef>
              <a:spcAft>
                <a:spcPts val="0"/>
              </a:spcAft>
              <a:buSzPts val="2000"/>
              <a:buNone/>
            </a:pPr>
            <a:r>
              <a:rPr lang="en-US" b="1"/>
              <a:t>&gt;&gt;&gt; </a:t>
            </a:r>
            <a:r>
              <a:rPr lang="en-US">
                <a:highlight>
                  <a:srgbClr val="EFEFEF"/>
                </a:highlight>
                <a:latin typeface="Roboto Mono"/>
                <a:ea typeface="Roboto Mono"/>
                <a:cs typeface="Roboto Mono"/>
                <a:sym typeface="Roboto Mono"/>
              </a:rPr>
              <a:t>y</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'foo  '</a:t>
            </a:r>
            <a:endParaRPr b="1">
              <a:solidFill>
                <a:srgbClr val="9015F2"/>
              </a:solidFill>
            </a:endParaRPr>
          </a:p>
          <a:p>
            <a:pPr marL="457200" lvl="0" indent="-355600" algn="l" rtl="0">
              <a:lnSpc>
                <a:spcPct val="90000"/>
              </a:lnSpc>
              <a:spcBef>
                <a:spcPts val="1000"/>
              </a:spcBef>
              <a:spcAft>
                <a:spcPts val="0"/>
              </a:spcAft>
              <a:buClr>
                <a:schemeClr val="dk1"/>
              </a:buClr>
              <a:buSzPts val="2000"/>
              <a:buFont typeface="Courier New"/>
              <a:buChar char="o"/>
            </a:pPr>
            <a:r>
              <a:rPr lang="en-US"/>
              <a:t>strings are immutable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a:t>
            </a:r>
            <a:r>
              <a:rPr lang="en-US"/>
              <a:t> checks whether variables point to objects of the same value</a:t>
            </a:r>
            <a:endParaRPr/>
          </a:p>
          <a:p>
            <a:pPr marL="457200" lvl="0" indent="-355600" algn="l" rtl="0">
              <a:lnSpc>
                <a:spcPct val="90000"/>
              </a:lnSpc>
              <a:spcBef>
                <a:spcPts val="1000"/>
              </a:spcBef>
              <a:spcAft>
                <a:spcPts val="0"/>
              </a:spcAft>
              <a:buClr>
                <a:schemeClr val="dk1"/>
              </a:buClr>
              <a:buSzPts val="2000"/>
              <a:buFont typeface="Courier New"/>
              <a:buChar char="o"/>
            </a:pPr>
            <a:r>
              <a:rPr lang="en-US">
                <a:highlight>
                  <a:srgbClr val="EFEFEF"/>
                </a:highlight>
                <a:latin typeface="Roboto Mono"/>
                <a:ea typeface="Roboto Mono"/>
                <a:cs typeface="Roboto Mono"/>
                <a:sym typeface="Roboto Mono"/>
              </a:rPr>
              <a:t>is</a:t>
            </a:r>
            <a:r>
              <a:rPr lang="en-US"/>
              <a:t> checks whether variables point to the same object</a:t>
            </a:r>
            <a:endParaRPr/>
          </a:p>
          <a:p>
            <a:pPr marL="228600" lvl="0" indent="-101600" algn="l" rtl="0">
              <a:lnSpc>
                <a:spcPct val="140000"/>
              </a:lnSpc>
              <a:spcBef>
                <a:spcPts val="0"/>
              </a:spcBef>
              <a:spcAft>
                <a:spcPts val="0"/>
              </a:spcAft>
              <a:buSzPts val="2000"/>
              <a:buNone/>
            </a:pPr>
            <a:endParaRPr/>
          </a:p>
        </p:txBody>
      </p:sp>
      <p:sp>
        <p:nvSpPr>
          <p:cNvPr id="200" name="Google Shape;200;p16"/>
          <p:cNvSpPr txBox="1"/>
          <p:nvPr/>
        </p:nvSpPr>
        <p:spPr>
          <a:xfrm>
            <a:off x="5533297" y="1296803"/>
            <a:ext cx="5348200" cy="4577400"/>
          </a:xfrm>
          <a:prstGeom prst="rect">
            <a:avLst/>
          </a:prstGeom>
          <a:noFill/>
          <a:ln>
            <a:noFill/>
          </a:ln>
        </p:spPr>
        <p:txBody>
          <a:bodyPr spcFirstLastPara="1" wrap="square" lIns="91425" tIns="45700" rIns="91425" bIns="45700" anchor="t" anchorCtr="0">
            <a:normAutofit/>
          </a:bodyPr>
          <a:lstStyle/>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 = [1, 2, 3, 4]</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 = 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x.append(5) #same obj</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y</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0" i="0" u="none" strike="noStrike" cap="none">
                <a:solidFill>
                  <a:schemeClr val="dk1"/>
                </a:solidFill>
                <a:latin typeface="Open Sans"/>
                <a:ea typeface="Open Sans"/>
                <a:cs typeface="Open Sans"/>
                <a:sym typeface="Open Sans"/>
              </a:rPr>
              <a:t>&gt;&gt;&gt; </a:t>
            </a:r>
            <a:r>
              <a:rPr lang="en-US" sz="2000" b="0" i="0" u="none" strike="noStrike" cap="none">
                <a:solidFill>
                  <a:schemeClr val="dk1"/>
                </a:solidFill>
                <a:highlight>
                  <a:srgbClr val="EFEFEF"/>
                </a:highlight>
                <a:latin typeface="Roboto Mono"/>
                <a:ea typeface="Roboto Mono"/>
                <a:cs typeface="Roboto Mono"/>
                <a:sym typeface="Roboto Mono"/>
              </a:rPr>
              <a:t>x</a:t>
            </a:r>
            <a:endParaRPr/>
          </a:p>
          <a:p>
            <a:pPr marL="457200" marR="0" lvl="0" indent="-355600" algn="l" rtl="0">
              <a:lnSpc>
                <a:spcPct val="90000"/>
              </a:lnSpc>
              <a:spcBef>
                <a:spcPts val="1000"/>
              </a:spcBef>
              <a:spcAft>
                <a:spcPts val="0"/>
              </a:spcAft>
              <a:buClr>
                <a:schemeClr val="dk1"/>
              </a:buClr>
              <a:buSzPts val="2000"/>
              <a:buFont typeface="Courier New"/>
              <a:buNone/>
            </a:pPr>
            <a:r>
              <a:rPr lang="en-US" sz="2000" b="1" i="0" u="none" strike="noStrike" cap="none">
                <a:solidFill>
                  <a:srgbClr val="9015F2"/>
                </a:solidFill>
                <a:latin typeface="Open Sans"/>
                <a:ea typeface="Open Sans"/>
                <a:cs typeface="Open Sans"/>
                <a:sym typeface="Open Sans"/>
              </a:rPr>
              <a:t>[1, 2, 3, 4, 5]</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lists are mutable</a:t>
            </a:r>
            <a:endParaRPr/>
          </a:p>
          <a:p>
            <a:pPr marL="457200" marR="0" lvl="0" indent="-355600" algn="l" rtl="0">
              <a:lnSpc>
                <a:spcPct val="90000"/>
              </a:lnSpc>
              <a:spcBef>
                <a:spcPts val="1000"/>
              </a:spcBef>
              <a:spcAft>
                <a:spcPts val="0"/>
              </a:spcAft>
              <a:buClr>
                <a:schemeClr val="dk1"/>
              </a:buClr>
              <a:buSzPts val="2000"/>
              <a:buFont typeface="Courier New"/>
              <a:buChar char="o"/>
            </a:pPr>
            <a:r>
              <a:rPr lang="en-US" sz="2000" b="0" i="0" u="none" strike="noStrike" cap="none">
                <a:solidFill>
                  <a:schemeClr val="dk1"/>
                </a:solidFill>
                <a:latin typeface="Open Sans"/>
                <a:ea typeface="Open Sans"/>
                <a:cs typeface="Open Sans"/>
                <a:sym typeface="Open Sans"/>
              </a:rPr>
              <a:t>use </a:t>
            </a:r>
            <a:r>
              <a:rPr lang="en-US" sz="2000" b="0" i="0" u="none" strike="noStrike" cap="none">
                <a:solidFill>
                  <a:schemeClr val="dk1"/>
                </a:solidFill>
                <a:highlight>
                  <a:srgbClr val="EFEFEF"/>
                </a:highlight>
                <a:latin typeface="Roboto Mono"/>
                <a:ea typeface="Roboto Mono"/>
                <a:cs typeface="Roboto Mono"/>
                <a:sym typeface="Roboto Mono"/>
              </a:rPr>
              <a:t>y = x[:]</a:t>
            </a:r>
            <a:r>
              <a:rPr lang="en-US" sz="2000" b="0" i="0" u="none" strike="noStrike" cap="none">
                <a:solidFill>
                  <a:schemeClr val="dk1"/>
                </a:solidFill>
                <a:latin typeface="Open Sans"/>
                <a:ea typeface="Open Sans"/>
                <a:cs typeface="Open Sans"/>
                <a:sym typeface="Open Sans"/>
              </a:rPr>
              <a:t> to get a (shallow) copy of any sequence, ie. a new object of the same value</a:t>
            </a:r>
            <a:endParaRPr/>
          </a:p>
          <a:p>
            <a:pPr marL="101600" marR="0" lvl="0" indent="0" algn="l" rtl="0">
              <a:lnSpc>
                <a:spcPct val="90000"/>
              </a:lnSpc>
              <a:spcBef>
                <a:spcPts val="1000"/>
              </a:spcBef>
              <a:spcAft>
                <a:spcPts val="0"/>
              </a:spcAft>
              <a:buClr>
                <a:schemeClr val="dk1"/>
              </a:buClr>
              <a:buSzPts val="2000"/>
              <a:buFont typeface="Courier New"/>
              <a:buNone/>
            </a:pPr>
            <a:endParaRPr sz="2000" b="0" i="0" u="none" strike="noStrike" cap="none">
              <a:solidFill>
                <a:schemeClr val="dk1"/>
              </a:solidFill>
              <a:highlight>
                <a:srgbClr val="EFEFEF"/>
              </a:highlight>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dirty="0">
                <a:solidFill>
                  <a:srgbClr val="370661"/>
                </a:solidFill>
              </a:rPr>
              <a:t>Python</a:t>
            </a:r>
            <a:endParaRPr dirty="0">
              <a:solidFill>
                <a:srgbClr val="370661"/>
              </a:solidFill>
            </a:endParaRPr>
          </a:p>
        </p:txBody>
      </p:sp>
      <p:sp>
        <p:nvSpPr>
          <p:cNvPr id="85" name="Google Shape;85;p3"/>
          <p:cNvSpPr txBox="1">
            <a:spLocks noGrp="1"/>
          </p:cNvSpPr>
          <p:nvPr>
            <p:ph type="body" idx="1"/>
          </p:nvPr>
        </p:nvSpPr>
        <p:spPr>
          <a:xfrm>
            <a:off x="399675" y="1299625"/>
            <a:ext cx="7288704" cy="497028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Developed by Guido van Rossum in 1989</a:t>
            </a:r>
            <a:endParaRPr dirty="0"/>
          </a:p>
          <a:p>
            <a:pPr marL="914400" lvl="1" indent="-355600" algn="l" rtl="0">
              <a:lnSpc>
                <a:spcPct val="90000"/>
              </a:lnSpc>
              <a:spcBef>
                <a:spcPts val="500"/>
              </a:spcBef>
              <a:spcAft>
                <a:spcPts val="0"/>
              </a:spcAft>
              <a:buSzPts val="2000"/>
              <a:buChar char="▪"/>
            </a:pPr>
            <a:r>
              <a:rPr lang="en-US" dirty="0"/>
              <a:t>Originally Dutch, in USA since 1995.</a:t>
            </a:r>
            <a:endParaRPr dirty="0"/>
          </a:p>
          <a:p>
            <a:pPr marL="914400" lvl="1" indent="-355600" algn="l" rtl="0">
              <a:lnSpc>
                <a:spcPct val="90000"/>
              </a:lnSpc>
              <a:spcBef>
                <a:spcPts val="500"/>
              </a:spcBef>
              <a:spcAft>
                <a:spcPts val="0"/>
              </a:spcAft>
              <a:buSzPts val="2000"/>
              <a:buChar char="▪"/>
            </a:pPr>
            <a:r>
              <a:rPr lang="en-US" dirty="0"/>
              <a:t>Benevolent Dictator for Life (now retired)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b="1" dirty="0"/>
              <a:t>Python inspired by ABC language </a:t>
            </a:r>
          </a:p>
          <a:p>
            <a:pPr lvl="0"/>
            <a:r>
              <a:rPr lang="en-US" b="1" dirty="0"/>
              <a:t>Van Rossum submitted a DARPA proposal “Computer Programming for Everybody” </a:t>
            </a:r>
          </a:p>
          <a:p>
            <a:pPr lvl="1"/>
            <a:r>
              <a:rPr lang="en-US" dirty="0"/>
              <a:t>An easy and intuitive language just as powerful as major competitors</a:t>
            </a:r>
          </a:p>
          <a:p>
            <a:pPr lvl="1"/>
            <a:r>
              <a:rPr lang="en-US" dirty="0"/>
              <a:t>Open source, so anyone can contribute to its development</a:t>
            </a:r>
          </a:p>
          <a:p>
            <a:pPr lvl="1"/>
            <a:r>
              <a:rPr lang="en-US" dirty="0"/>
              <a:t>Code that is as understandable as plain English</a:t>
            </a:r>
          </a:p>
          <a:p>
            <a:pPr lvl="1"/>
            <a:r>
              <a:rPr lang="en-US" dirty="0"/>
              <a:t>Suitability for everyday tasks, allowing for short development times</a:t>
            </a:r>
          </a:p>
          <a:p>
            <a:r>
              <a:rPr lang="en-US" b="1" dirty="0"/>
              <a:t>Named after the Monty Python comedy group</a:t>
            </a:r>
            <a:endParaRPr dirty="0"/>
          </a:p>
          <a:p>
            <a:pPr marL="228600" lvl="0" indent="0" algn="l" rtl="0">
              <a:lnSpc>
                <a:spcPct val="140000"/>
              </a:lnSpc>
              <a:spcBef>
                <a:spcPts val="0"/>
              </a:spcBef>
              <a:spcAft>
                <a:spcPts val="0"/>
              </a:spcAft>
              <a:buSzPts val="2000"/>
              <a:buNone/>
            </a:pPr>
            <a:endParaRPr dirty="0"/>
          </a:p>
          <a:p>
            <a:pPr marL="228600" lvl="0" indent="0" algn="l" rtl="0">
              <a:lnSpc>
                <a:spcPct val="140000"/>
              </a:lnSpc>
              <a:spcBef>
                <a:spcPts val="0"/>
              </a:spcBef>
              <a:spcAft>
                <a:spcPts val="0"/>
              </a:spcAft>
              <a:buSzPts val="2000"/>
              <a:buNone/>
            </a:pPr>
            <a:endParaRPr dirty="0"/>
          </a:p>
        </p:txBody>
      </p:sp>
      <p:pic>
        <p:nvPicPr>
          <p:cNvPr id="7" name="Google Shape;87;p3">
            <a:extLst>
              <a:ext uri="{FF2B5EF4-FFF2-40B4-BE49-F238E27FC236}">
                <a16:creationId xmlns:a16="http://schemas.microsoft.com/office/drawing/2014/main" id="{A034A8E7-1E92-424C-B494-17525A3EF62B}"/>
              </a:ext>
            </a:extLst>
          </p:cNvPr>
          <p:cNvPicPr preferRelativeResize="0"/>
          <p:nvPr/>
        </p:nvPicPr>
        <p:blipFill rotWithShape="1">
          <a:blip r:embed="rId3">
            <a:alphaModFix/>
          </a:blip>
          <a:srcRect/>
          <a:stretch/>
        </p:blipFill>
        <p:spPr>
          <a:xfrm>
            <a:off x="7355239" y="486177"/>
            <a:ext cx="3855820" cy="5783730"/>
          </a:xfrm>
          <a:prstGeom prst="rect">
            <a:avLst/>
          </a:prstGeom>
          <a:noFill/>
          <a:ln>
            <a:noFill/>
          </a:ln>
        </p:spPr>
      </p:pic>
    </p:spTree>
    <p:extLst>
      <p:ext uri="{BB962C8B-B14F-4D97-AF65-F5344CB8AC3E}">
        <p14:creationId xmlns:p14="http://schemas.microsoft.com/office/powerpoint/2010/main" val="3974450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7"/>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17"/>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08" name="Google Shape;208;p17"/>
          <p:cNvSpPr txBox="1"/>
          <p:nvPr/>
        </p:nvSpPr>
        <p:spPr>
          <a:xfrm>
            <a:off x="829473" y="2814300"/>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Sequence Types:</a:t>
            </a:r>
            <a:br>
              <a:rPr lang="en-US" sz="5600" b="1">
                <a:solidFill>
                  <a:srgbClr val="FFFFFF"/>
                </a:solidFill>
                <a:latin typeface="Open Sans"/>
                <a:ea typeface="Open Sans"/>
                <a:cs typeface="Open Sans"/>
                <a:sym typeface="Open Sans"/>
              </a:rPr>
            </a:br>
            <a:r>
              <a:rPr lang="en-US" sz="4500">
                <a:solidFill>
                  <a:srgbClr val="FFFFFF"/>
                </a:solidFill>
                <a:latin typeface="Open Sans"/>
                <a:ea typeface="Open Sans"/>
                <a:cs typeface="Open Sans"/>
                <a:sym typeface="Open Sans"/>
              </a:rPr>
              <a:t>Tuples, Lists and Strings</a:t>
            </a:r>
            <a:endParaRPr sz="4500">
              <a:solidFill>
                <a:srgbClr val="FFFFFF"/>
              </a:solidFill>
              <a:latin typeface="Open Sans"/>
              <a:ea typeface="Open Sans"/>
              <a:cs typeface="Open Sans"/>
              <a:sym typeface="Open Sans"/>
            </a:endParaRPr>
          </a:p>
        </p:txBody>
      </p:sp>
      <p:grpSp>
        <p:nvGrpSpPr>
          <p:cNvPr id="209" name="Google Shape;209;p17"/>
          <p:cNvGrpSpPr/>
          <p:nvPr/>
        </p:nvGrpSpPr>
        <p:grpSpPr>
          <a:xfrm>
            <a:off x="7218109" y="2299523"/>
            <a:ext cx="3831202" cy="2907730"/>
            <a:chOff x="4282433" y="2896659"/>
            <a:chExt cx="3611275" cy="2471509"/>
          </a:xfrm>
        </p:grpSpPr>
        <p:pic>
          <p:nvPicPr>
            <p:cNvPr id="210" name="Google Shape;210;p17"/>
            <p:cNvPicPr preferRelativeResize="0"/>
            <p:nvPr/>
          </p:nvPicPr>
          <p:blipFill rotWithShape="1">
            <a:blip r:embed="rId3">
              <a:alphaModFix/>
            </a:blip>
            <a:srcRect/>
            <a:stretch/>
          </p:blipFill>
          <p:spPr>
            <a:xfrm>
              <a:off x="5267739" y="2896659"/>
              <a:ext cx="2625969" cy="1600200"/>
            </a:xfrm>
            <a:prstGeom prst="rect">
              <a:avLst/>
            </a:prstGeom>
            <a:noFill/>
            <a:ln>
              <a:noFill/>
            </a:ln>
          </p:spPr>
        </p:pic>
        <p:pic>
          <p:nvPicPr>
            <p:cNvPr id="211" name="Google Shape;211;p17"/>
            <p:cNvPicPr preferRelativeResize="0"/>
            <p:nvPr/>
          </p:nvPicPr>
          <p:blipFill rotWithShape="1">
            <a:blip r:embed="rId4">
              <a:alphaModFix/>
            </a:blip>
            <a:srcRect/>
            <a:stretch/>
          </p:blipFill>
          <p:spPr>
            <a:xfrm>
              <a:off x="4282433" y="4072767"/>
              <a:ext cx="1309868" cy="129540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18" name="Google Shape;218;p1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Tuple</a:t>
            </a:r>
            <a:endParaRPr dirty="0"/>
          </a:p>
          <a:p>
            <a:pPr marL="914400" lvl="1" indent="-355600" algn="l" rtl="0">
              <a:lnSpc>
                <a:spcPct val="90000"/>
              </a:lnSpc>
              <a:spcBef>
                <a:spcPts val="500"/>
              </a:spcBef>
              <a:spcAft>
                <a:spcPts val="0"/>
              </a:spcAft>
              <a:buSzPts val="2000"/>
              <a:buChar char="▪"/>
            </a:pPr>
            <a:r>
              <a:rPr lang="en-US" dirty="0"/>
              <a:t>A simple </a:t>
            </a:r>
            <a:r>
              <a:rPr lang="en-US" i="1" dirty="0"/>
              <a:t>immutable</a:t>
            </a:r>
            <a:r>
              <a:rPr lang="en-US" dirty="0"/>
              <a:t> ordered sequence of items</a:t>
            </a:r>
            <a:endParaRPr dirty="0"/>
          </a:p>
          <a:p>
            <a:pPr marL="914400" lvl="1" indent="-355600" algn="l" rtl="0">
              <a:lnSpc>
                <a:spcPct val="90000"/>
              </a:lnSpc>
              <a:spcBef>
                <a:spcPts val="500"/>
              </a:spcBef>
              <a:spcAft>
                <a:spcPts val="0"/>
              </a:spcAft>
              <a:buSzPts val="2000"/>
              <a:buChar char="▪"/>
            </a:pPr>
            <a:r>
              <a:rPr lang="en-US" i="1" dirty="0"/>
              <a:t>Immutable</a:t>
            </a:r>
            <a:r>
              <a:rPr lang="en-US" dirty="0"/>
              <a:t>: a tuple cannot be modified once created</a:t>
            </a:r>
            <a:endParaRPr dirty="0"/>
          </a:p>
          <a:p>
            <a:pPr marL="914400" lvl="1" indent="-355600" algn="l" rtl="0">
              <a:lnSpc>
                <a:spcPct val="90000"/>
              </a:lnSpc>
              <a:spcBef>
                <a:spcPts val="500"/>
              </a:spcBef>
              <a:spcAft>
                <a:spcPts val="0"/>
              </a:spcAft>
              <a:buSzPts val="2000"/>
              <a:buChar char="▪"/>
            </a:pPr>
            <a:r>
              <a:rPr lang="en-US" dirty="0"/>
              <a:t>Items can be of mixed types, including collection types</a:t>
            </a:r>
            <a:endParaRPr dirty="0"/>
          </a:p>
          <a:p>
            <a:pPr marL="457200" lvl="0" indent="-355600" algn="l" rtl="0">
              <a:lnSpc>
                <a:spcPct val="90000"/>
              </a:lnSpc>
              <a:spcBef>
                <a:spcPts val="1000"/>
              </a:spcBef>
              <a:spcAft>
                <a:spcPts val="0"/>
              </a:spcAft>
              <a:buSzPts val="2000"/>
              <a:buChar char="o"/>
            </a:pPr>
            <a:r>
              <a:rPr lang="en-US" b="1" dirty="0"/>
              <a:t>Strings</a:t>
            </a:r>
            <a:endParaRPr dirty="0"/>
          </a:p>
          <a:p>
            <a:pPr marL="914400" lvl="1" indent="-355600" algn="l" rtl="0">
              <a:lnSpc>
                <a:spcPct val="90000"/>
              </a:lnSpc>
              <a:spcBef>
                <a:spcPts val="500"/>
              </a:spcBef>
              <a:spcAft>
                <a:spcPts val="0"/>
              </a:spcAft>
              <a:buSzPts val="2000"/>
              <a:buChar char="▪"/>
            </a:pPr>
            <a:r>
              <a:rPr lang="en-US" i="1" dirty="0"/>
              <a:t>Immutable</a:t>
            </a:r>
            <a:endParaRPr dirty="0"/>
          </a:p>
          <a:p>
            <a:pPr marL="914400" lvl="1" indent="-355600" algn="l" rtl="0">
              <a:lnSpc>
                <a:spcPct val="90000"/>
              </a:lnSpc>
              <a:spcBef>
                <a:spcPts val="500"/>
              </a:spcBef>
              <a:spcAft>
                <a:spcPts val="0"/>
              </a:spcAft>
              <a:buSzPts val="2000"/>
              <a:buChar char="▪"/>
            </a:pPr>
            <a:r>
              <a:rPr lang="en-US" dirty="0"/>
              <a:t>Regular strings are Unicode and use 2-byte characters (Regular strings in Python 2 use 8-bit characters)</a:t>
            </a:r>
            <a:endParaRPr dirty="0"/>
          </a:p>
          <a:p>
            <a:pPr marL="457200" lvl="0" indent="-355600" algn="l" rtl="0">
              <a:lnSpc>
                <a:spcPct val="90000"/>
              </a:lnSpc>
              <a:spcBef>
                <a:spcPts val="1000"/>
              </a:spcBef>
              <a:spcAft>
                <a:spcPts val="0"/>
              </a:spcAft>
              <a:buSzPts val="2000"/>
              <a:buChar char="o"/>
            </a:pPr>
            <a:r>
              <a:rPr lang="en-US" b="1" dirty="0"/>
              <a:t>List</a:t>
            </a:r>
            <a:endParaRPr dirty="0"/>
          </a:p>
          <a:p>
            <a:pPr marL="914400" lvl="1" indent="-355600" algn="l" rtl="0">
              <a:lnSpc>
                <a:spcPct val="90000"/>
              </a:lnSpc>
              <a:spcBef>
                <a:spcPts val="500"/>
              </a:spcBef>
              <a:spcAft>
                <a:spcPts val="0"/>
              </a:spcAft>
              <a:buSzPts val="2000"/>
              <a:buChar char="▪"/>
            </a:pPr>
            <a:r>
              <a:rPr lang="en-US" i="1" dirty="0"/>
              <a:t>Mutable</a:t>
            </a:r>
            <a:r>
              <a:rPr lang="en-US" dirty="0"/>
              <a:t> ordered sequence of items of mixed types</a:t>
            </a:r>
            <a:endParaRPr dirty="0"/>
          </a:p>
          <a:p>
            <a:pPr marL="228600" lvl="0" indent="-101600" algn="l" rtl="0">
              <a:lnSpc>
                <a:spcPct val="140000"/>
              </a:lnSpc>
              <a:spcBef>
                <a:spcPts val="0"/>
              </a:spcBef>
              <a:spcAft>
                <a:spcPts val="0"/>
              </a:spcAft>
              <a:buSzPts val="200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Sequence Types</a:t>
            </a:r>
            <a:endParaRPr>
              <a:solidFill>
                <a:srgbClr val="370661"/>
              </a:solidFill>
            </a:endParaRPr>
          </a:p>
        </p:txBody>
      </p:sp>
      <p:sp>
        <p:nvSpPr>
          <p:cNvPr id="225" name="Google Shape;225;p19"/>
          <p:cNvSpPr txBox="1">
            <a:spLocks noGrp="1"/>
          </p:cNvSpPr>
          <p:nvPr>
            <p:ph type="body" idx="1"/>
          </p:nvPr>
        </p:nvSpPr>
        <p:spPr>
          <a:xfrm>
            <a:off x="399675" y="1299625"/>
            <a:ext cx="10541593" cy="4985614"/>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The three sequence types share much of the same syntax and functionality.</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tu = (23, 'abc', 4.56, (2,3), 'def') # tuple</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li = ['abc', 34, 4.34, 23] # list</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2200">
                <a:highlight>
                  <a:srgbClr val="EFEFEF"/>
                </a:highlight>
                <a:latin typeface="Roboto Mono"/>
                <a:ea typeface="Roboto Mono"/>
                <a:cs typeface="Roboto Mono"/>
                <a:sym typeface="Roboto Mono"/>
              </a:rPr>
              <a:t>st = "Hello World"; st = 'Hello World' # strings</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tu[1]  # Accessing second item in the tuple.</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'abc'</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98280"/>
              <a:buNone/>
            </a:pPr>
            <a:r>
              <a:rPr lang="en-US" b="1"/>
              <a:t>&gt;&gt;&gt; </a:t>
            </a:r>
            <a:r>
              <a:rPr lang="en-US" sz="2200">
                <a:highlight>
                  <a:srgbClr val="EFEFEF"/>
                </a:highlight>
                <a:latin typeface="Roboto Mono"/>
                <a:ea typeface="Roboto Mono"/>
                <a:cs typeface="Roboto Mono"/>
                <a:sym typeface="Roboto Mono"/>
              </a:rPr>
              <a:t>tu[-3]  #negative lookup from right, from -1</a:t>
            </a:r>
            <a:endParaRPr sz="22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4.56</a:t>
            </a:r>
            <a:endParaRPr>
              <a:solidFill>
                <a:srgbClr val="9015F2"/>
              </a:solidFill>
            </a:endParaRPr>
          </a:p>
          <a:p>
            <a:pPr marL="101600" lvl="0" indent="0" algn="l" rtl="0">
              <a:lnSpc>
                <a:spcPct val="90000"/>
              </a:lnSpc>
              <a:spcBef>
                <a:spcPts val="1000"/>
              </a:spcBef>
              <a:spcAft>
                <a:spcPts val="0"/>
              </a:spcAft>
              <a:buSzPct val="108108"/>
              <a:buNone/>
            </a:pPr>
            <a:endParaRPr/>
          </a:p>
          <a:p>
            <a:pPr marL="228600" lvl="0" indent="-101600" algn="l" rtl="0">
              <a:lnSpc>
                <a:spcPct val="140000"/>
              </a:lnSpc>
              <a:spcBef>
                <a:spcPts val="0"/>
              </a:spcBef>
              <a:spcAft>
                <a:spcPts val="0"/>
              </a:spcAft>
              <a:buSzPct val="108108"/>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Slicing: Return Copy of a Subsequence</a:t>
            </a:r>
            <a:endParaRPr>
              <a:solidFill>
                <a:srgbClr val="370661"/>
              </a:solidFill>
            </a:endParaRPr>
          </a:p>
        </p:txBody>
      </p:sp>
      <p:sp>
        <p:nvSpPr>
          <p:cNvPr id="232" name="Google Shape;232;p20"/>
          <p:cNvSpPr txBox="1">
            <a:spLocks noGrp="1"/>
          </p:cNvSpPr>
          <p:nvPr>
            <p:ph type="body" idx="1"/>
          </p:nvPr>
        </p:nvSpPr>
        <p:spPr>
          <a:xfrm>
            <a:off x="399675" y="1299625"/>
            <a:ext cx="10555447" cy="491461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 = (23, </a:t>
            </a:r>
            <a:r>
              <a:rPr lang="en-US">
                <a:solidFill>
                  <a:srgbClr val="00B050"/>
                </a:solidFill>
                <a:highlight>
                  <a:srgbClr val="EFEFEF"/>
                </a:highlight>
                <a:latin typeface="Roboto Mono"/>
                <a:ea typeface="Roboto Mono"/>
                <a:cs typeface="Roboto Mono"/>
                <a:sym typeface="Roboto Mono"/>
              </a:rPr>
              <a:t>'abc'</a:t>
            </a:r>
            <a:r>
              <a:rPr lang="en-US">
                <a:highlight>
                  <a:srgbClr val="EFEFEF"/>
                </a:highlight>
                <a:latin typeface="Roboto Mono"/>
                <a:ea typeface="Roboto Mono"/>
                <a:cs typeface="Roboto Mono"/>
                <a:sym typeface="Roboto Mono"/>
              </a:rPr>
              <a:t>, 4.56, (2,3), '</a:t>
            </a:r>
            <a:r>
              <a:rPr lang="en-US">
                <a:solidFill>
                  <a:srgbClr val="00B050"/>
                </a:solidFill>
                <a:highlight>
                  <a:srgbClr val="EFEFEF"/>
                </a:highlight>
                <a:latin typeface="Roboto Mono"/>
                <a:ea typeface="Roboto Mono"/>
                <a:cs typeface="Roboto Mono"/>
                <a:sym typeface="Roboto Mono"/>
              </a:rPr>
              <a:t>def'</a:t>
            </a:r>
            <a:r>
              <a:rPr lang="en-US">
                <a:highlight>
                  <a:srgbClr val="EFEFEF"/>
                </a:highlight>
                <a:latin typeface="Roboto Mono"/>
                <a:ea typeface="Roboto Mono"/>
                <a:cs typeface="Roboto Mono"/>
                <a:sym typeface="Roboto Mono"/>
              </a:rPr>
              <a:t>)</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t[1:4] #slicing ends before last index</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 #using negative index </a:t>
            </a:r>
            <a:endParaRPr/>
          </a:p>
          <a:p>
            <a:pPr marL="101600" lvl="0" indent="0" algn="l" rtl="0">
              <a:lnSpc>
                <a:spcPct val="90000"/>
              </a:lnSpc>
              <a:spcBef>
                <a:spcPts val="1000"/>
              </a:spcBef>
              <a:spcAft>
                <a:spcPts val="0"/>
              </a:spcAft>
              <a:buSzPct val="129032"/>
              <a:buNone/>
            </a:pPr>
            <a:r>
              <a:rPr lang="en-US" b="1">
                <a:solidFill>
                  <a:srgbClr val="9015F2"/>
                </a:solidFill>
              </a:rPr>
              <a:t>('abc', 4.56, (2,3))</a:t>
            </a:r>
            <a:endParaRPr>
              <a:solidFill>
                <a:srgbClr val="9015F2"/>
              </a:solidFill>
            </a:endParaRPr>
          </a:p>
          <a:p>
            <a:pPr marL="457200" lvl="0" indent="-228600" algn="l" rtl="0">
              <a:lnSpc>
                <a:spcPct val="90000"/>
              </a:lnSpc>
              <a:spcBef>
                <a:spcPts val="1000"/>
              </a:spcBef>
              <a:spcAft>
                <a:spcPts val="0"/>
              </a:spcAft>
              <a:buClr>
                <a:schemeClr val="dk1"/>
              </a:buClr>
              <a:buSzPct val="129032"/>
              <a:buFont typeface="Courier New"/>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t[1:-1:2] # selection of every nth item.</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('abc', (2,3))</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from beginning of sequence</a:t>
            </a:r>
            <a:endParaRPr/>
          </a:p>
          <a:p>
            <a:pPr marL="101600" lvl="0" indent="0" algn="l" rtl="0">
              <a:lnSpc>
                <a:spcPct val="90000"/>
              </a:lnSpc>
              <a:spcBef>
                <a:spcPts val="1000"/>
              </a:spcBef>
              <a:spcAft>
                <a:spcPts val="0"/>
              </a:spcAft>
              <a:buSzPct val="129032"/>
              <a:buNone/>
            </a:pPr>
            <a:r>
              <a:rPr lang="en-US" b="1">
                <a:solidFill>
                  <a:srgbClr val="9015F2"/>
                </a:solidFill>
              </a:rPr>
              <a:t>(23, 'abc')</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t[2:] # copy to the very end of the sequence</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(4.56, (2,3), 'def')</a:t>
            </a:r>
            <a:endParaRPr>
              <a:solidFill>
                <a:srgbClr val="9015F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a:t>
            </a:r>
            <a:endParaRPr>
              <a:solidFill>
                <a:srgbClr val="370661"/>
              </a:solidFill>
            </a:endParaRPr>
          </a:p>
        </p:txBody>
      </p:sp>
      <p:sp>
        <p:nvSpPr>
          <p:cNvPr id="239" name="Google Shape;239;p21"/>
          <p:cNvSpPr txBox="1">
            <a:spLocks noGrp="1"/>
          </p:cNvSpPr>
          <p:nvPr>
            <p:ph type="body" idx="1"/>
          </p:nvPr>
        </p:nvSpPr>
        <p:spPr>
          <a:xfrm>
            <a:off x="399675" y="1299625"/>
            <a:ext cx="10541593" cy="5080864"/>
          </a:xfrm>
          <a:prstGeom prst="rect">
            <a:avLst/>
          </a:prstGeom>
          <a:noFill/>
          <a:ln>
            <a:noFill/>
          </a:ln>
        </p:spPr>
        <p:txBody>
          <a:bodyPr spcFirstLastPara="1" wrap="square" lIns="91425" tIns="45700" rIns="91425" bIns="45700" anchor="t" anchorCtr="0">
            <a:normAutofit fontScale="85000" lnSpcReduction="20000"/>
          </a:bodyPr>
          <a:lstStyle/>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[1, 11, 3, 4, 5]</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li.append('a')  # Note the method syntax</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[1, 11, 3, 4, 5, 'a']</a:t>
            </a:r>
            <a:endParaRPr>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li.insert(2, 'i')</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a:t>
            </a:r>
            <a:endParaRPr/>
          </a:p>
          <a:p>
            <a:pPr marL="101600" lvl="0" indent="0" algn="l" rtl="0">
              <a:lnSpc>
                <a:spcPct val="90000"/>
              </a:lnSpc>
              <a:spcBef>
                <a:spcPts val="1000"/>
              </a:spcBef>
              <a:spcAft>
                <a:spcPts val="0"/>
              </a:spcAft>
              <a:buSzPct val="117647"/>
              <a:buNone/>
            </a:pPr>
            <a:r>
              <a:rPr lang="en-US" b="1">
                <a:solidFill>
                  <a:srgbClr val="9015F2"/>
                </a:solidFill>
              </a:rPr>
              <a:t>[1, 11, 'i', 3, 4, 5, 'a']</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 = ['a', 'b', 'c', 'b']</a:t>
            </a:r>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li.index('b')     # index of first occurrence</a:t>
            </a:r>
            <a:endParaRPr/>
          </a:p>
          <a:p>
            <a:pPr marL="101600" lvl="0" indent="0" algn="l" rtl="0">
              <a:lnSpc>
                <a:spcPct val="90000"/>
              </a:lnSpc>
              <a:spcBef>
                <a:spcPts val="1000"/>
              </a:spcBef>
              <a:spcAft>
                <a:spcPts val="0"/>
              </a:spcAft>
              <a:buSzPct val="117647"/>
              <a:buNone/>
            </a:pPr>
            <a:r>
              <a:rPr lang="en-US" b="1">
                <a:solidFill>
                  <a:srgbClr val="9015F2"/>
                </a:solidFill>
              </a:rPr>
              <a:t>1</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li.count('b')     # number of occurrences</a:t>
            </a:r>
            <a:endParaRPr sz="19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17647"/>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17647"/>
              <a:buNone/>
            </a:pPr>
            <a:r>
              <a:rPr lang="en-US" b="1"/>
              <a:t>&gt;&gt;&gt; </a:t>
            </a:r>
            <a:r>
              <a:rPr lang="en-US" sz="1900">
                <a:highlight>
                  <a:srgbClr val="EFEFEF"/>
                </a:highlight>
                <a:latin typeface="Roboto Mono"/>
                <a:ea typeface="Roboto Mono"/>
                <a:cs typeface="Roboto Mono"/>
                <a:sym typeface="Roboto Mono"/>
              </a:rPr>
              <a:t>li.remove('b')    # remove first occurrence</a:t>
            </a:r>
            <a:endParaRPr/>
          </a:p>
          <a:p>
            <a:pPr marL="101600" lvl="0" indent="0" algn="l" rtl="0">
              <a:lnSpc>
                <a:spcPct val="90000"/>
              </a:lnSpc>
              <a:spcBef>
                <a:spcPts val="1000"/>
              </a:spcBef>
              <a:spcAft>
                <a:spcPts val="0"/>
              </a:spcAft>
              <a:buSzPct val="123839"/>
              <a:buNone/>
            </a:pPr>
            <a:r>
              <a:rPr lang="en-US" b="1"/>
              <a:t>&gt;&gt;&gt; </a:t>
            </a:r>
            <a:r>
              <a:rPr lang="en-US" sz="1900">
                <a:highlight>
                  <a:srgbClr val="EFEFEF"/>
                </a:highlight>
                <a:latin typeface="Roboto Mono"/>
                <a:ea typeface="Roboto Mono"/>
                <a:cs typeface="Roboto Mono"/>
                <a:sym typeface="Roboto Mono"/>
              </a:rPr>
              <a:t>li</a:t>
            </a:r>
            <a:endParaRPr sz="1900">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ct val="117647"/>
              <a:buNone/>
            </a:pPr>
            <a:r>
              <a:rPr lang="en-US" b="1">
                <a:solidFill>
                  <a:srgbClr val="9015F2"/>
                </a:solidFill>
              </a:rPr>
              <a:t>['a', 'c', 'b']</a:t>
            </a:r>
            <a:endParaRPr b="1">
              <a:solidFill>
                <a:srgbClr val="9015F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Lists 2</a:t>
            </a:r>
            <a:endParaRPr>
              <a:solidFill>
                <a:srgbClr val="370661"/>
              </a:solidFill>
            </a:endParaRPr>
          </a:p>
        </p:txBody>
      </p:sp>
      <p:sp>
        <p:nvSpPr>
          <p:cNvPr id="246" name="Google Shape;246;p22"/>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92500" lnSpcReduction="10000"/>
          </a:bodyPr>
          <a:lstStyle/>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 = [5, 2, 6, 8]</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li.reverse()    # reverse the list *in place* (modify)</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[8, 6, 2, 5]</a:t>
            </a:r>
            <a:endParaRPr>
              <a:solidFill>
                <a:srgbClr val="9015F2"/>
              </a:solidFill>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       # sort the list *in place*</a:t>
            </a:r>
            <a:endParaRPr/>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li</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2960"/>
              <a:buNone/>
            </a:pPr>
            <a:r>
              <a:rPr lang="en-US" sz="2100" b="1">
                <a:solidFill>
                  <a:srgbClr val="9015F2"/>
                </a:solidFill>
              </a:rPr>
              <a:t>[2, 5, 6, 8]</a:t>
            </a:r>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08108"/>
              <a:buNone/>
            </a:pPr>
            <a:r>
              <a:rPr lang="en-US" b="1"/>
              <a:t>&gt;&gt;&gt; </a:t>
            </a:r>
            <a:r>
              <a:rPr lang="en-US" sz="1700">
                <a:highlight>
                  <a:srgbClr val="EFEFEF"/>
                </a:highlight>
                <a:latin typeface="Roboto Mono"/>
                <a:ea typeface="Roboto Mono"/>
                <a:cs typeface="Roboto Mono"/>
                <a:sym typeface="Roboto Mono"/>
              </a:rPr>
              <a:t>li.sort(some_function)  </a:t>
            </a:r>
            <a:endParaRPr/>
          </a:p>
          <a:p>
            <a:pPr marL="101600" lvl="0" indent="0" algn="l" rtl="0">
              <a:lnSpc>
                <a:spcPct val="90000"/>
              </a:lnSpc>
              <a:spcBef>
                <a:spcPts val="1000"/>
              </a:spcBef>
              <a:spcAft>
                <a:spcPts val="0"/>
              </a:spcAft>
              <a:buSzPct val="127186"/>
              <a:buNone/>
            </a:pPr>
            <a:r>
              <a:rPr lang="en-US" sz="1700">
                <a:highlight>
                  <a:srgbClr val="EFEFEF"/>
                </a:highlight>
                <a:latin typeface="Roboto Mono"/>
                <a:ea typeface="Roboto Mono"/>
                <a:cs typeface="Roboto Mono"/>
                <a:sym typeface="Roboto Mono"/>
              </a:rPr>
              <a:t># sort in place using user-defined comparison</a:t>
            </a:r>
            <a:endParaRPr sz="170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endParaRPr b="1"/>
          </a:p>
          <a:p>
            <a:pPr marL="101600" lvl="0" indent="0" algn="l" rtl="0">
              <a:lnSpc>
                <a:spcPct val="90000"/>
              </a:lnSpc>
              <a:spcBef>
                <a:spcPts val="1000"/>
              </a:spcBef>
              <a:spcAft>
                <a:spcPts val="0"/>
              </a:spcAft>
              <a:buSzPct val="127186"/>
              <a:buNone/>
            </a:pPr>
            <a:r>
              <a:rPr lang="en-US" b="1"/>
              <a:t>&gt;&gt;&gt; </a:t>
            </a:r>
            <a:r>
              <a:rPr lang="en-US" sz="1700">
                <a:highlight>
                  <a:srgbClr val="EFEFEF"/>
                </a:highlight>
                <a:latin typeface="Roboto Mono"/>
                <a:ea typeface="Roboto Mono"/>
                <a:cs typeface="Roboto Mono"/>
                <a:sym typeface="Roboto Mono"/>
              </a:rPr>
              <a:t>sorted(li)  #return a *copy* sorted</a:t>
            </a:r>
            <a:endParaRPr sz="1700">
              <a:highlight>
                <a:srgbClr val="EFEFEF"/>
              </a:highlight>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Operations on Strings</a:t>
            </a:r>
            <a:endParaRPr>
              <a:solidFill>
                <a:srgbClr val="370661"/>
              </a:solidFill>
            </a:endParaRPr>
          </a:p>
        </p:txBody>
      </p:sp>
      <p:sp>
        <p:nvSpPr>
          <p:cNvPr id="253" name="Google Shape;253;p23"/>
          <p:cNvSpPr txBox="1">
            <a:spLocks noGrp="1"/>
          </p:cNvSpPr>
          <p:nvPr>
            <p:ph type="body" idx="1"/>
          </p:nvPr>
        </p:nvSpPr>
        <p:spPr>
          <a:xfrm>
            <a:off x="399675" y="1299625"/>
            <a:ext cx="10555200" cy="4951211"/>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"Pretend this sentence makes sense."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 s.split(" ")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words </a:t>
            </a:r>
            <a:endParaRPr/>
          </a:p>
          <a:p>
            <a:pPr marL="101600" lvl="0" indent="0" algn="l" rtl="0">
              <a:lnSpc>
                <a:spcPct val="90000"/>
              </a:lnSpc>
              <a:spcBef>
                <a:spcPts val="1000"/>
              </a:spcBef>
              <a:spcAft>
                <a:spcPts val="0"/>
              </a:spcAft>
              <a:buSzPct val="129032"/>
              <a:buNone/>
            </a:pPr>
            <a:r>
              <a:rPr lang="en-US" b="1">
                <a:solidFill>
                  <a:srgbClr val="9015F2"/>
                </a:solidFill>
              </a:rPr>
              <a:t>['Pretend', 'this', 'sentence', 'makes', 'sense.']</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"_".join(words) #join method of obj "_"</a:t>
            </a:r>
            <a:endParaRPr/>
          </a:p>
          <a:p>
            <a:pPr marL="101600" lvl="0" indent="0" algn="l" rtl="0">
              <a:lnSpc>
                <a:spcPct val="90000"/>
              </a:lnSpc>
              <a:spcBef>
                <a:spcPts val="1000"/>
              </a:spcBef>
              <a:spcAft>
                <a:spcPts val="0"/>
              </a:spcAft>
              <a:buSzPct val="129032"/>
              <a:buNone/>
            </a:pPr>
            <a:r>
              <a:rPr lang="en-US" b="1">
                <a:solidFill>
                  <a:srgbClr val="9015F2"/>
                </a:solidFill>
              </a:rPr>
              <a:t>'Pretend_this_sentence_makes_sense.' </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 = 'dog' </a:t>
            </a:r>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s.capitalize() </a:t>
            </a:r>
            <a:endParaRPr/>
          </a:p>
          <a:p>
            <a:pPr marL="101600" lvl="0" indent="0" algn="l" rtl="0">
              <a:lnSpc>
                <a:spcPct val="90000"/>
              </a:lnSpc>
              <a:spcBef>
                <a:spcPts val="1000"/>
              </a:spcBef>
              <a:spcAft>
                <a:spcPts val="0"/>
              </a:spcAft>
              <a:buSzPct val="129032"/>
              <a:buNone/>
            </a:pPr>
            <a:r>
              <a:rPr lang="en-US" b="1">
                <a:solidFill>
                  <a:srgbClr val="9015F2"/>
                </a:solidFill>
              </a:rPr>
              <a:t>'Dog' </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s.upper()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'DOG’</a:t>
            </a:r>
            <a:endParaRPr>
              <a:solidFill>
                <a:srgbClr val="9015F2"/>
              </a:solidFill>
            </a:endParaRPr>
          </a:p>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 hi --'.strip(' –')</a:t>
            </a:r>
            <a:endParaRPr>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29032"/>
              <a:buNone/>
            </a:pPr>
            <a:r>
              <a:rPr lang="en-US" b="1">
                <a:solidFill>
                  <a:srgbClr val="9015F2"/>
                </a:solidFill>
              </a:rPr>
              <a:t>'hi’</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u="sng">
                <a:solidFill>
                  <a:schemeClr val="hlink"/>
                </a:solidFill>
                <a:hlinkClick r:id="rId3"/>
              </a:rPr>
              <a:t>https://docs.python.org/3.7/library/string.html</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2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Tuples</a:t>
            </a:r>
            <a:endParaRPr>
              <a:solidFill>
                <a:srgbClr val="370661"/>
              </a:solidFill>
            </a:endParaRPr>
          </a:p>
        </p:txBody>
      </p:sp>
      <p:sp>
        <p:nvSpPr>
          <p:cNvPr id="260" name="Google Shape;260;p24"/>
          <p:cNvSpPr txBox="1">
            <a:spLocks noGrp="1"/>
          </p:cNvSpPr>
          <p:nvPr>
            <p:ph type="body" idx="1"/>
          </p:nvPr>
        </p:nvSpPr>
        <p:spPr>
          <a:xfrm>
            <a:off x="399675" y="1299625"/>
            <a:ext cx="10555200" cy="5066230"/>
          </a:xfrm>
          <a:prstGeom prst="rect">
            <a:avLst/>
          </a:prstGeom>
          <a:noFill/>
          <a:ln>
            <a:noFill/>
          </a:ln>
        </p:spPr>
        <p:txBody>
          <a:bodyPr spcFirstLastPara="1" wrap="square" lIns="91425" tIns="45700" rIns="91425" bIns="45700" anchor="t" anchorCtr="0">
            <a:normAutofit fontScale="77500" lnSpcReduction="20000"/>
          </a:bodyPr>
          <a:lstStyle/>
          <a:p>
            <a:pPr marL="101600" lvl="0" indent="0" algn="l" rtl="0">
              <a:lnSpc>
                <a:spcPct val="90000"/>
              </a:lnSpc>
              <a:spcBef>
                <a:spcPts val="1000"/>
              </a:spcBef>
              <a:spcAft>
                <a:spcPts val="0"/>
              </a:spcAft>
              <a:buSzPct val="129032"/>
              <a:buNone/>
            </a:pPr>
            <a:r>
              <a:rPr lang="en-US" b="1"/>
              <a:t>&gt;&gt;&gt; </a:t>
            </a:r>
            <a:r>
              <a:rPr lang="en-US">
                <a:highlight>
                  <a:srgbClr val="EFEFEF"/>
                </a:highlight>
                <a:latin typeface="Roboto Mono"/>
                <a:ea typeface="Roboto Mono"/>
                <a:cs typeface="Roboto Mono"/>
                <a:sym typeface="Roboto Mono"/>
              </a:rPr>
              <a:t>a = ["apple", "orange", "banana"]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for (index, fruit) in enumerate(a): </a:t>
            </a:r>
            <a:endParaRPr/>
          </a:p>
          <a:p>
            <a:pPr marL="101600" lvl="0" indent="0" algn="l" rtl="0">
              <a:lnSpc>
                <a:spcPct val="90000"/>
              </a:lnSpc>
              <a:spcBef>
                <a:spcPts val="1000"/>
              </a:spcBef>
              <a:spcAft>
                <a:spcPts val="0"/>
              </a:spcAft>
              <a:buSzPct val="129032"/>
              <a:buNone/>
            </a:pPr>
            <a:r>
              <a:rPr lang="en-US" b="1"/>
              <a:t>...         </a:t>
            </a:r>
            <a:r>
              <a:rPr lang="en-US" sz="2100">
                <a:highlight>
                  <a:srgbClr val="EFEFEF"/>
                </a:highlight>
                <a:latin typeface="Roboto Mono"/>
                <a:ea typeface="Roboto Mono"/>
                <a:cs typeface="Roboto Mono"/>
                <a:sym typeface="Roboto Mono"/>
              </a:rPr>
              <a:t>print(str(index) + ": " + fruit)</a:t>
            </a:r>
            <a:endParaRPr/>
          </a:p>
          <a:p>
            <a:pPr marL="101600" lvl="0" indent="0" algn="l" rtl="0">
              <a:lnSpc>
                <a:spcPct val="90000"/>
              </a:lnSpc>
              <a:spcBef>
                <a:spcPts val="1000"/>
              </a:spcBef>
              <a:spcAft>
                <a:spcPts val="0"/>
              </a:spcAft>
              <a:buSzPct val="129032"/>
              <a:buNone/>
            </a:pPr>
            <a:r>
              <a:rPr lang="en-US" b="1"/>
              <a:t>... </a:t>
            </a:r>
            <a:endParaRPr/>
          </a:p>
          <a:p>
            <a:pPr marL="101600" lvl="0" indent="0" algn="l" rtl="0">
              <a:lnSpc>
                <a:spcPct val="90000"/>
              </a:lnSpc>
              <a:spcBef>
                <a:spcPts val="1000"/>
              </a:spcBef>
              <a:spcAft>
                <a:spcPts val="0"/>
              </a:spcAft>
              <a:buSzPct val="129032"/>
              <a:buNone/>
            </a:pPr>
            <a:r>
              <a:rPr lang="en-US" b="1">
                <a:solidFill>
                  <a:srgbClr val="9015F2"/>
                </a:solidFill>
              </a:rPr>
              <a:t>0: apple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1: orange </a:t>
            </a:r>
            <a:endParaRPr>
              <a:solidFill>
                <a:srgbClr val="9015F2"/>
              </a:solidFill>
            </a:endParaRPr>
          </a:p>
          <a:p>
            <a:pPr marL="101600" lvl="0" indent="0" algn="l" rtl="0">
              <a:lnSpc>
                <a:spcPct val="90000"/>
              </a:lnSpc>
              <a:spcBef>
                <a:spcPts val="1000"/>
              </a:spcBef>
              <a:spcAft>
                <a:spcPts val="0"/>
              </a:spcAft>
              <a:buSzPct val="129032"/>
              <a:buNone/>
            </a:pPr>
            <a:r>
              <a:rPr lang="en-US" b="1">
                <a:solidFill>
                  <a:srgbClr val="9015F2"/>
                </a:solidFill>
              </a:rPr>
              <a:t>2: banana</a:t>
            </a:r>
            <a:endParaRPr>
              <a:solidFill>
                <a:srgbClr val="9015F2"/>
              </a:solidFill>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a = [1, 2, 3] </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b = ['a', 'b', 'c', 'd']</a:t>
            </a:r>
            <a:endParaRPr/>
          </a:p>
          <a:p>
            <a:pPr marL="101600" lvl="0" indent="0" algn="l" rtl="0">
              <a:lnSpc>
                <a:spcPct val="90000"/>
              </a:lnSpc>
              <a:spcBef>
                <a:spcPts val="1000"/>
              </a:spcBef>
              <a:spcAft>
                <a:spcPts val="0"/>
              </a:spcAft>
              <a:buSzPct val="129032"/>
              <a:buNone/>
            </a:pPr>
            <a:r>
              <a:rPr lang="en-US" b="1"/>
              <a:t>&gt;&gt;&gt; </a:t>
            </a:r>
            <a:r>
              <a:rPr lang="en-US" sz="2100">
                <a:highlight>
                  <a:srgbClr val="EFEFEF"/>
                </a:highlight>
                <a:latin typeface="Roboto Mono"/>
                <a:ea typeface="Roboto Mono"/>
                <a:cs typeface="Roboto Mono"/>
                <a:sym typeface="Roboto Mono"/>
              </a:rPr>
              <a:t>list(zip(a, b))</a:t>
            </a:r>
            <a:endParaRPr/>
          </a:p>
          <a:p>
            <a:pPr marL="101600" lvl="0" indent="0" algn="l" rtl="0">
              <a:lnSpc>
                <a:spcPct val="90000"/>
              </a:lnSpc>
              <a:spcBef>
                <a:spcPts val="1000"/>
              </a:spcBef>
              <a:spcAft>
                <a:spcPts val="0"/>
              </a:spcAft>
              <a:buSzPct val="129032"/>
              <a:buNone/>
            </a:pPr>
            <a:r>
              <a:rPr lang="en-US" b="1">
                <a:solidFill>
                  <a:srgbClr val="9015F2"/>
                </a:solidFill>
              </a:rPr>
              <a:t>[(1, 'a'), (2, 'b'), (3, 'c')]</a:t>
            </a:r>
            <a:endParaRPr>
              <a:solidFill>
                <a:srgbClr val="9015F2"/>
              </a:solidFill>
              <a:highlight>
                <a:srgbClr val="EFEFEF"/>
              </a:highlight>
            </a:endParaRPr>
          </a:p>
          <a:p>
            <a:pPr marL="101600" lvl="0" indent="0" algn="l" rtl="0">
              <a:lnSpc>
                <a:spcPct val="90000"/>
              </a:lnSpc>
              <a:spcBef>
                <a:spcPts val="1000"/>
              </a:spcBef>
              <a:spcAft>
                <a:spcPts val="0"/>
              </a:spcAft>
              <a:buSzPct val="129032"/>
              <a:buNone/>
            </a:pPr>
            <a:br>
              <a:rPr lang="en-US" b="1"/>
            </a:br>
            <a:r>
              <a:rPr lang="en-US" b="1"/>
              <a:t>&gt;&gt;&gt; </a:t>
            </a:r>
            <a:r>
              <a:rPr lang="en-US" sz="2100">
                <a:highlight>
                  <a:srgbClr val="EFEFEF"/>
                </a:highlight>
                <a:latin typeface="Roboto Mono"/>
                <a:ea typeface="Roboto Mono"/>
                <a:cs typeface="Roboto Mono"/>
                <a:sym typeface="Roboto Mono"/>
              </a:rPr>
              <a:t>list(zip("foo", "bar"))</a:t>
            </a:r>
            <a:endParaRPr/>
          </a:p>
          <a:p>
            <a:pPr marL="101600" lvl="0" indent="0" algn="l" rtl="0">
              <a:lnSpc>
                <a:spcPct val="90000"/>
              </a:lnSpc>
              <a:spcBef>
                <a:spcPts val="1000"/>
              </a:spcBef>
              <a:spcAft>
                <a:spcPts val="0"/>
              </a:spcAft>
              <a:buSzPct val="129032"/>
              <a:buNone/>
            </a:pPr>
            <a:r>
              <a:rPr lang="en-US" b="1">
                <a:solidFill>
                  <a:srgbClr val="9015F2"/>
                </a:solidFill>
              </a:rPr>
              <a:t>[('f', 'b'), ('o', 'a'), ('o', 'r')]</a:t>
            </a:r>
            <a:endParaRPr/>
          </a:p>
          <a:p>
            <a:pPr marL="101600" lvl="0" indent="0" algn="l" rtl="0">
              <a:lnSpc>
                <a:spcPct val="90000"/>
              </a:lnSpc>
              <a:spcBef>
                <a:spcPts val="1000"/>
              </a:spcBef>
              <a:spcAft>
                <a:spcPts val="0"/>
              </a:spcAft>
              <a:buSzPct val="129032"/>
              <a:buNone/>
            </a:pPr>
            <a:endParaRPr b="1"/>
          </a:p>
          <a:p>
            <a:pPr marL="101600" lvl="0" indent="0" algn="l" rtl="0">
              <a:lnSpc>
                <a:spcPct val="90000"/>
              </a:lnSpc>
              <a:spcBef>
                <a:spcPts val="1000"/>
              </a:spcBef>
              <a:spcAft>
                <a:spcPts val="0"/>
              </a:spcAft>
              <a:buSzPct val="129032"/>
              <a:buNone/>
            </a:pPr>
            <a:r>
              <a:rPr lang="en-US" b="1"/>
              <a:t>&gt;&gt;&gt; </a:t>
            </a:r>
            <a:r>
              <a:rPr lang="en-US">
                <a:highlight>
                  <a:srgbClr val="EFEFEF"/>
                </a:highlight>
              </a:rPr>
              <a:t>x, y, z = 'a', 'b', 'c'</a:t>
            </a:r>
            <a:endParaRPr/>
          </a:p>
          <a:p>
            <a:pPr marL="228600" lvl="0" indent="-101600" algn="l" rtl="0">
              <a:lnSpc>
                <a:spcPct val="140000"/>
              </a:lnSpc>
              <a:spcBef>
                <a:spcPts val="0"/>
              </a:spcBef>
              <a:spcAft>
                <a:spcPts val="0"/>
              </a:spcAft>
              <a:buSzPct val="129032"/>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 name="Google Shape;267;p2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68" name="Google Shape;268;p25"/>
          <p:cNvSpPr txBox="1"/>
          <p:nvPr/>
        </p:nvSpPr>
        <p:spPr>
          <a:xfrm>
            <a:off x="905673" y="29251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5600" b="1">
                <a:solidFill>
                  <a:srgbClr val="FFFFFF"/>
                </a:solidFill>
                <a:latin typeface="Open Sans"/>
                <a:ea typeface="Open Sans"/>
                <a:cs typeface="Open Sans"/>
                <a:sym typeface="Open Sans"/>
              </a:rPr>
              <a:t>Dictionaries:</a:t>
            </a:r>
            <a:br>
              <a:rPr lang="en-US" sz="5600" b="1">
                <a:solidFill>
                  <a:srgbClr val="FFFFFF"/>
                </a:solidFill>
                <a:latin typeface="Open Sans"/>
                <a:ea typeface="Open Sans"/>
                <a:cs typeface="Open Sans"/>
                <a:sym typeface="Open Sans"/>
              </a:rPr>
            </a:br>
            <a:r>
              <a:rPr lang="en-US" sz="3900">
                <a:solidFill>
                  <a:srgbClr val="FFFFFF"/>
                </a:solidFill>
                <a:latin typeface="Open Sans"/>
                <a:ea typeface="Open Sans"/>
                <a:cs typeface="Open Sans"/>
                <a:sym typeface="Open Sans"/>
              </a:rPr>
              <a:t>A </a:t>
            </a:r>
            <a:r>
              <a:rPr lang="en-US" sz="3900" i="1">
                <a:solidFill>
                  <a:srgbClr val="FFFFFF"/>
                </a:solidFill>
                <a:latin typeface="Open Sans"/>
                <a:ea typeface="Open Sans"/>
                <a:cs typeface="Open Sans"/>
                <a:sym typeface="Open Sans"/>
              </a:rPr>
              <a:t>mapping</a:t>
            </a:r>
            <a:r>
              <a:rPr lang="en-US" sz="3900">
                <a:solidFill>
                  <a:srgbClr val="FFFFFF"/>
                </a:solidFill>
                <a:latin typeface="Open Sans"/>
                <a:ea typeface="Open Sans"/>
                <a:cs typeface="Open Sans"/>
                <a:sym typeface="Open Sans"/>
              </a:rPr>
              <a:t> collection type</a:t>
            </a:r>
            <a:endParaRPr sz="3900">
              <a:solidFill>
                <a:srgbClr val="FFFFFF"/>
              </a:solidFill>
              <a:latin typeface="Open Sans"/>
              <a:ea typeface="Open Sans"/>
              <a:cs typeface="Open Sans"/>
              <a:sym typeface="Open Sans"/>
            </a:endParaRPr>
          </a:p>
        </p:txBody>
      </p:sp>
      <p:pic>
        <p:nvPicPr>
          <p:cNvPr id="269" name="Google Shape;269;p25"/>
          <p:cNvPicPr preferRelativeResize="0"/>
          <p:nvPr/>
        </p:nvPicPr>
        <p:blipFill rotWithShape="1">
          <a:blip r:embed="rId3">
            <a:alphaModFix/>
          </a:blip>
          <a:srcRect/>
          <a:stretch/>
        </p:blipFill>
        <p:spPr>
          <a:xfrm>
            <a:off x="7225100" y="2143327"/>
            <a:ext cx="2168675" cy="1858849"/>
          </a:xfrm>
          <a:prstGeom prst="rect">
            <a:avLst/>
          </a:prstGeom>
          <a:noFill/>
          <a:ln>
            <a:noFill/>
          </a:ln>
        </p:spPr>
      </p:pic>
      <p:pic>
        <p:nvPicPr>
          <p:cNvPr id="271" name="Google Shape;271;p25"/>
          <p:cNvPicPr preferRelativeResize="0"/>
          <p:nvPr/>
        </p:nvPicPr>
        <p:blipFill rotWithShape="1">
          <a:blip r:embed="rId4">
            <a:alphaModFix/>
          </a:blip>
          <a:srcRect/>
          <a:stretch/>
        </p:blipFill>
        <p:spPr>
          <a:xfrm>
            <a:off x="9024011" y="3466053"/>
            <a:ext cx="2168664" cy="13520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 Create, Access, Update</a:t>
            </a:r>
            <a:endParaRPr>
              <a:solidFill>
                <a:srgbClr val="370661"/>
              </a:solidFill>
            </a:endParaRPr>
          </a:p>
        </p:txBody>
      </p:sp>
      <p:sp>
        <p:nvSpPr>
          <p:cNvPr id="278" name="Google Shape;278;p26"/>
          <p:cNvSpPr txBox="1">
            <a:spLocks noGrp="1"/>
          </p:cNvSpPr>
          <p:nvPr>
            <p:ph type="body" idx="1"/>
          </p:nvPr>
        </p:nvSpPr>
        <p:spPr>
          <a:xfrm>
            <a:off x="399675" y="1299625"/>
            <a:ext cx="10555200" cy="5123739"/>
          </a:xfrm>
          <a:prstGeom prst="rect">
            <a:avLst/>
          </a:prstGeom>
          <a:noFill/>
          <a:ln>
            <a:noFill/>
          </a:ln>
        </p:spPr>
        <p:txBody>
          <a:bodyPr spcFirstLastPara="1" wrap="square" lIns="91425" tIns="45700" rIns="91425" bIns="45700" anchor="t" anchorCtr="0">
            <a:noAutofit/>
          </a:bodyPr>
          <a:lstStyle/>
          <a:p>
            <a:pPr marL="457200" lvl="0" indent="-368299" algn="l" rtl="0">
              <a:lnSpc>
                <a:spcPct val="90000"/>
              </a:lnSpc>
              <a:spcBef>
                <a:spcPts val="1000"/>
              </a:spcBef>
              <a:spcAft>
                <a:spcPts val="0"/>
              </a:spcAft>
              <a:buClr>
                <a:schemeClr val="dk1"/>
              </a:buClr>
              <a:buSzPct val="137499"/>
              <a:buFont typeface="Courier New"/>
              <a:buChar char="●"/>
            </a:pPr>
            <a:r>
              <a:rPr lang="en-US" sz="1900" b="1" dirty="0"/>
              <a:t>Dictionaries are unordered &amp; work by hashing, so keys must be immutable</a:t>
            </a:r>
            <a:endParaRPr sz="1900" dirty="0"/>
          </a:p>
          <a:p>
            <a:pPr marL="457200" lvl="0" indent="-368299" algn="l" rtl="0">
              <a:lnSpc>
                <a:spcPct val="90000"/>
              </a:lnSpc>
              <a:spcBef>
                <a:spcPts val="1000"/>
              </a:spcBef>
              <a:spcAft>
                <a:spcPts val="0"/>
              </a:spcAft>
              <a:buClr>
                <a:schemeClr val="dk1"/>
              </a:buClr>
              <a:buSzPct val="137499"/>
              <a:buFont typeface="Courier New"/>
              <a:buChar char="●"/>
            </a:pPr>
            <a:r>
              <a:rPr lang="en-US" sz="1900" b="1" dirty="0"/>
              <a:t>Constant average time add, lookup, update</a:t>
            </a:r>
            <a:endParaRPr sz="1900" b="1" dirty="0"/>
          </a:p>
          <a:p>
            <a:pPr marL="101600" lvl="0" indent="0" algn="l" rtl="0">
              <a:lnSpc>
                <a:spcPct val="90000"/>
              </a:lnSpc>
              <a:spcBef>
                <a:spcPts val="1000"/>
              </a:spcBef>
              <a:spcAft>
                <a:spcPts val="0"/>
              </a:spcAft>
              <a:buSzPct val="142857"/>
              <a:buNone/>
            </a:pPr>
            <a:r>
              <a:rPr lang="en-US" sz="1900" b="1" dirty="0"/>
              <a:t>&gt;&gt;&gt;</a:t>
            </a:r>
            <a:r>
              <a:rPr lang="en-US" sz="1900" b="1" dirty="0">
                <a:latin typeface="Roboto Mono"/>
                <a:ea typeface="Roboto Mono"/>
                <a:cs typeface="Roboto Mono"/>
                <a:sym typeface="Roboto Mono"/>
              </a:rPr>
              <a:t> </a:t>
            </a:r>
            <a:r>
              <a:rPr lang="en-US" sz="1900" dirty="0">
                <a:highlight>
                  <a:srgbClr val="EFEFEF"/>
                </a:highlight>
                <a:latin typeface="Roboto Mono"/>
                <a:ea typeface="Roboto Mono"/>
                <a:cs typeface="Roboto Mono"/>
                <a:sym typeface="Roboto Mono"/>
              </a:rPr>
              <a:t>d = {</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 </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1234}</a:t>
            </a:r>
            <a:endParaRPr sz="1900" b="1" dirty="0">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'user'</a:t>
            </a:r>
            <a:r>
              <a:rPr lang="en-US" sz="1900" dirty="0">
                <a:highlight>
                  <a:srgbClr val="EFEFEF"/>
                </a:highlight>
                <a:latin typeface="Roboto Mono"/>
                <a:ea typeface="Roboto Mono"/>
                <a:cs typeface="Roboto Mono"/>
                <a:sym typeface="Roboto Mono"/>
              </a:rPr>
              <a:t>] </a:t>
            </a:r>
            <a:endParaRPr sz="1900" dirty="0"/>
          </a:p>
          <a:p>
            <a:pPr marL="101600" lvl="0" indent="0" algn="l" rtl="0">
              <a:lnSpc>
                <a:spcPct val="90000"/>
              </a:lnSpc>
              <a:spcBef>
                <a:spcPts val="1000"/>
              </a:spcBef>
              <a:spcAft>
                <a:spcPts val="0"/>
              </a:spcAft>
              <a:buSzPct val="142857"/>
              <a:buNone/>
            </a:pPr>
            <a:r>
              <a:rPr lang="en-US" sz="1900" b="1" dirty="0">
                <a:solidFill>
                  <a:srgbClr val="9015F2"/>
                </a:solidFill>
              </a:rPr>
              <a:t>'R2D2'</a:t>
            </a: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'R2D2'</a:t>
            </a:r>
            <a:r>
              <a:rPr lang="en-US" sz="1900" dirty="0">
                <a:highlight>
                  <a:srgbClr val="EFEFEF"/>
                </a:highlight>
                <a:latin typeface="Roboto Mono"/>
                <a:ea typeface="Roboto Mono"/>
                <a:cs typeface="Roboto Mono"/>
                <a:sym typeface="Roboto Mono"/>
              </a:rPr>
              <a:t>]</a:t>
            </a:r>
            <a:endParaRPr sz="1900" dirty="0"/>
          </a:p>
          <a:p>
            <a:pPr marL="101600" lvl="0" indent="0" algn="l" rtl="0">
              <a:lnSpc>
                <a:spcPct val="90000"/>
              </a:lnSpc>
              <a:spcBef>
                <a:spcPts val="1000"/>
              </a:spcBef>
              <a:spcAft>
                <a:spcPts val="0"/>
              </a:spcAft>
              <a:buSzPct val="142857"/>
              <a:buNone/>
            </a:pPr>
            <a:r>
              <a:rPr lang="en-US" sz="1900" b="1" dirty="0">
                <a:solidFill>
                  <a:srgbClr val="FF0000"/>
                </a:solidFill>
              </a:rPr>
              <a:t>Traceback (most recent call last):</a:t>
            </a:r>
            <a:endParaRPr sz="1900" dirty="0">
              <a:solidFill>
                <a:srgbClr val="FF0000"/>
              </a:solidFill>
            </a:endParaRPr>
          </a:p>
          <a:p>
            <a:pPr marL="101600" lvl="0" indent="0" algn="l" rtl="0">
              <a:lnSpc>
                <a:spcPct val="90000"/>
              </a:lnSpc>
              <a:spcBef>
                <a:spcPts val="1000"/>
              </a:spcBef>
              <a:spcAft>
                <a:spcPts val="0"/>
              </a:spcAft>
              <a:buSzPct val="142857"/>
              <a:buNone/>
            </a:pPr>
            <a:r>
              <a:rPr lang="en-US" sz="1900" b="1" dirty="0">
                <a:solidFill>
                  <a:srgbClr val="FF0000"/>
                </a:solidFill>
              </a:rPr>
              <a:t>  File "&lt;stdin&gt;", line 1, in &lt;module&gt;</a:t>
            </a:r>
            <a:endParaRPr sz="1900" dirty="0">
              <a:solidFill>
                <a:srgbClr val="FF0000"/>
              </a:solidFill>
            </a:endParaRPr>
          </a:p>
          <a:p>
            <a:pPr marL="101600" lvl="0" indent="0">
              <a:buSzPct val="142857"/>
              <a:buNone/>
            </a:pPr>
            <a:r>
              <a:rPr lang="en-US" sz="1900" b="1" dirty="0" err="1">
                <a:solidFill>
                  <a:srgbClr val="FF0000"/>
                </a:solidFill>
              </a:rPr>
              <a:t>KeyError</a:t>
            </a:r>
            <a:r>
              <a:rPr lang="en-US" sz="1900" b="1" dirty="0">
                <a:solidFill>
                  <a:srgbClr val="FF0000"/>
                </a:solidFill>
              </a:rPr>
              <a:t>: 'R2D2'</a:t>
            </a:r>
            <a:endParaRPr sz="1900" dirty="0">
              <a:solidFill>
                <a:srgbClr val="FF0000"/>
              </a:solidFill>
            </a:endParaRPr>
          </a:p>
          <a:p>
            <a:pPr marL="101600" lvl="0" indent="0" algn="l" rtl="0">
              <a:lnSpc>
                <a:spcPct val="90000"/>
              </a:lnSpc>
              <a:spcBef>
                <a:spcPts val="1000"/>
              </a:spcBef>
              <a:spcAft>
                <a:spcPts val="0"/>
              </a:spcAft>
              <a:buSzPct val="142857"/>
              <a:buNone/>
            </a:pPr>
            <a:endParaRPr sz="1900" b="1" dirty="0"/>
          </a:p>
          <a:p>
            <a:pPr marL="101600" lvl="0" indent="0">
              <a:buSzPct val="142857"/>
              <a:buNone/>
            </a:pPr>
            <a:r>
              <a:rPr lang="en-US" sz="1900" b="1" dirty="0"/>
              <a:t>&gt;&gt;&gt; </a:t>
            </a:r>
            <a:r>
              <a:rPr lang="en-US" sz="1900" dirty="0">
                <a:highlight>
                  <a:srgbClr val="EFEFEF"/>
                </a:highlight>
                <a:latin typeface="Roboto Mono"/>
                <a:ea typeface="Roboto Mono"/>
                <a:cs typeface="Roboto Mono"/>
                <a:sym typeface="Roboto Mono"/>
              </a:rPr>
              <a:t>d[</a:t>
            </a:r>
            <a:r>
              <a:rPr lang="en-US" sz="1900" dirty="0">
                <a:solidFill>
                  <a:srgbClr val="00B050"/>
                </a:solidFill>
                <a:highlight>
                  <a:srgbClr val="EFEFEF"/>
                </a:highlight>
                <a:latin typeface="Roboto Mono"/>
                <a:ea typeface="Roboto Mono"/>
                <a:cs typeface="Roboto Mono"/>
                <a:sym typeface="Roboto Mono"/>
              </a:rPr>
              <a:t>'</a:t>
            </a:r>
            <a:r>
              <a:rPr lang="en-US" sz="1900" dirty="0" err="1">
                <a:solidFill>
                  <a:srgbClr val="00B050"/>
                </a:solidFill>
                <a:highlight>
                  <a:srgbClr val="EFEFEF"/>
                </a:highlight>
                <a:latin typeface="Roboto Mono"/>
                <a:ea typeface="Roboto Mono"/>
                <a:cs typeface="Roboto Mono"/>
                <a:sym typeface="Roboto Mono"/>
              </a:rPr>
              <a:t>pswd</a:t>
            </a:r>
            <a:r>
              <a:rPr lang="en-US" sz="1900" dirty="0">
                <a:solidFill>
                  <a:srgbClr val="00B050"/>
                </a:solidFill>
                <a:highlight>
                  <a:srgbClr val="EFEFEF"/>
                </a:highlight>
                <a:latin typeface="Roboto Mono"/>
                <a:ea typeface="Roboto Mono"/>
                <a:cs typeface="Roboto Mono"/>
                <a:sym typeface="Roboto Mono"/>
              </a:rPr>
              <a:t>'</a:t>
            </a:r>
            <a:r>
              <a:rPr lang="en-US" sz="1900" dirty="0">
                <a:solidFill>
                  <a:srgbClr val="000000"/>
                </a:solidFill>
                <a:highlight>
                  <a:srgbClr val="EFEFEF"/>
                </a:highlight>
                <a:latin typeface="Roboto Mono"/>
                <a:ea typeface="Roboto Mono"/>
                <a:cs typeface="Roboto Mono"/>
                <a:sym typeface="Roboto Mono"/>
              </a:rPr>
              <a:t>]</a:t>
            </a:r>
            <a:r>
              <a:rPr lang="en-US" sz="1900" dirty="0">
                <a:highlight>
                  <a:srgbClr val="EFEFEF"/>
                </a:highlight>
                <a:latin typeface="Roboto Mono"/>
                <a:ea typeface="Roboto Mono"/>
                <a:cs typeface="Roboto Mono"/>
                <a:sym typeface="Roboto Mono"/>
              </a:rPr>
              <a:t> = </a:t>
            </a:r>
            <a:r>
              <a:rPr lang="en-US" sz="1900" dirty="0">
                <a:solidFill>
                  <a:srgbClr val="00B050"/>
                </a:solidFill>
                <a:highlight>
                  <a:srgbClr val="EFEFEF"/>
                </a:highlight>
                <a:latin typeface="Roboto Mono"/>
                <a:ea typeface="Roboto Mono"/>
                <a:cs typeface="Roboto Mono"/>
                <a:sym typeface="Roboto Mono"/>
              </a:rPr>
              <a:t>'thx1138'</a:t>
            </a:r>
            <a:r>
              <a:rPr lang="en-US" sz="1900" dirty="0">
                <a:highlight>
                  <a:srgbClr val="EFEFEF"/>
                </a:highlight>
                <a:latin typeface="Roboto Mono"/>
                <a:ea typeface="Roboto Mono"/>
                <a:cs typeface="Roboto Mono"/>
                <a:sym typeface="Roboto Mono"/>
              </a:rPr>
              <a:t>  # Assigning to an existing key   replaces its value.</a:t>
            </a:r>
            <a:endParaRPr sz="1900" b="1" dirty="0"/>
          </a:p>
          <a:p>
            <a:pPr marL="101600" lvl="0" indent="0" algn="l" rtl="0">
              <a:lnSpc>
                <a:spcPct val="90000"/>
              </a:lnSpc>
              <a:spcBef>
                <a:spcPts val="1000"/>
              </a:spcBef>
              <a:spcAft>
                <a:spcPts val="0"/>
              </a:spcAft>
              <a:buSzPct val="142857"/>
              <a:buNone/>
            </a:pPr>
            <a:r>
              <a:rPr lang="en-US" sz="1900" b="1" dirty="0"/>
              <a:t>&gt;&gt;&gt; </a:t>
            </a:r>
            <a:r>
              <a:rPr lang="en-US" sz="1900" dirty="0">
                <a:highlight>
                  <a:srgbClr val="EFEFEF"/>
                </a:highlight>
                <a:latin typeface="Roboto Mono"/>
                <a:ea typeface="Roboto Mono"/>
                <a:cs typeface="Roboto Mono"/>
                <a:sym typeface="Roboto Mono"/>
              </a:rPr>
              <a:t>d</a:t>
            </a:r>
            <a:endParaRPr sz="1900" dirty="0">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42857"/>
              <a:buNone/>
            </a:pPr>
            <a:r>
              <a:rPr lang="en-US" sz="1900" b="1" dirty="0">
                <a:solidFill>
                  <a:srgbClr val="9015F2"/>
                </a:solidFill>
              </a:rPr>
              <a:t>{'user': 'R2D2', '</a:t>
            </a:r>
            <a:r>
              <a:rPr lang="en-US" sz="1900" b="1" dirty="0" err="1">
                <a:solidFill>
                  <a:srgbClr val="9015F2"/>
                </a:solidFill>
              </a:rPr>
              <a:t>pswd</a:t>
            </a:r>
            <a:r>
              <a:rPr lang="en-US" sz="1900" b="1" dirty="0">
                <a:solidFill>
                  <a:srgbClr val="9015F2"/>
                </a:solidFill>
              </a:rPr>
              <a:t>': 'thx1138'}</a:t>
            </a:r>
            <a:endParaRPr sz="1900" b="1" dirty="0">
              <a:solidFill>
                <a:srgbClr val="9015F2"/>
              </a:solidFill>
            </a:endParaRPr>
          </a:p>
          <a:p>
            <a:pPr marL="228600" lvl="0" indent="-101600" algn="l" rtl="0">
              <a:lnSpc>
                <a:spcPct val="140000"/>
              </a:lnSpc>
              <a:spcBef>
                <a:spcPts val="0"/>
              </a:spcBef>
              <a:spcAft>
                <a:spcPts val="0"/>
              </a:spcAft>
              <a:buSzPct val="142857"/>
              <a:buNone/>
            </a:pPr>
            <a:endParaRPr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Some Positive Features of Python</a:t>
            </a:r>
            <a:endParaRPr>
              <a:solidFill>
                <a:srgbClr val="370661"/>
              </a:solidFill>
            </a:endParaRPr>
          </a:p>
        </p:txBody>
      </p:sp>
      <p:sp>
        <p:nvSpPr>
          <p:cNvPr id="94" name="Google Shape;94;p4"/>
          <p:cNvSpPr txBox="1">
            <a:spLocks noGrp="1"/>
          </p:cNvSpPr>
          <p:nvPr>
            <p:ph type="body" idx="1"/>
          </p:nvPr>
        </p:nvSpPr>
        <p:spPr>
          <a:xfrm>
            <a:off x="399675" y="1299624"/>
            <a:ext cx="6596752" cy="5178449"/>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Fast development: </a:t>
            </a:r>
            <a:endParaRPr dirty="0"/>
          </a:p>
          <a:p>
            <a:pPr marL="914400" lvl="1" indent="-355600" algn="l" rtl="0">
              <a:lnSpc>
                <a:spcPct val="90000"/>
              </a:lnSpc>
              <a:spcBef>
                <a:spcPts val="500"/>
              </a:spcBef>
              <a:spcAft>
                <a:spcPts val="0"/>
              </a:spcAft>
              <a:buSzPct val="108108"/>
              <a:buChar char="▪"/>
            </a:pPr>
            <a:r>
              <a:rPr lang="en-US" dirty="0"/>
              <a:t>Concise, intuitive syntax that is whitespace delimited </a:t>
            </a:r>
            <a:endParaRPr dirty="0"/>
          </a:p>
          <a:p>
            <a:pPr marL="914400" lvl="1" indent="-355600" algn="l" rtl="0">
              <a:lnSpc>
                <a:spcPct val="90000"/>
              </a:lnSpc>
              <a:spcBef>
                <a:spcPts val="500"/>
              </a:spcBef>
              <a:spcAft>
                <a:spcPts val="0"/>
              </a:spcAft>
              <a:buSzPct val="108108"/>
              <a:buChar char="▪"/>
            </a:pPr>
            <a:r>
              <a:rPr lang="en-US" dirty="0"/>
              <a:t>Garbage collected</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Portable: </a:t>
            </a:r>
            <a:endParaRPr dirty="0"/>
          </a:p>
          <a:p>
            <a:pPr marL="914400" lvl="1" indent="-355600" algn="l" rtl="0">
              <a:lnSpc>
                <a:spcPct val="90000"/>
              </a:lnSpc>
              <a:spcBef>
                <a:spcPts val="500"/>
              </a:spcBef>
              <a:spcAft>
                <a:spcPts val="0"/>
              </a:spcAft>
              <a:buSzPct val="108108"/>
              <a:buChar char="▪"/>
            </a:pPr>
            <a:r>
              <a:rPr lang="en-US" dirty="0"/>
              <a:t>Programs run on major platforms without change </a:t>
            </a:r>
          </a:p>
          <a:p>
            <a:pPr marL="457200" lvl="0" indent="-355600" algn="l" rtl="0">
              <a:lnSpc>
                <a:spcPct val="90000"/>
              </a:lnSpc>
              <a:spcBef>
                <a:spcPts val="1000"/>
              </a:spcBef>
              <a:spcAft>
                <a:spcPts val="0"/>
              </a:spcAft>
              <a:buClr>
                <a:schemeClr val="dk1"/>
              </a:buClr>
              <a:buSzPct val="108108"/>
              <a:buFont typeface="Courier New"/>
              <a:buChar char="o"/>
            </a:pPr>
            <a:r>
              <a:rPr lang="en-US" b="1" dirty="0"/>
              <a:t>Various built-in types: </a:t>
            </a:r>
            <a:endParaRPr lang="en-US" dirty="0"/>
          </a:p>
          <a:p>
            <a:pPr marL="914400" lvl="1" indent="-355600" algn="l" rtl="0">
              <a:lnSpc>
                <a:spcPct val="90000"/>
              </a:lnSpc>
              <a:spcBef>
                <a:spcPts val="500"/>
              </a:spcBef>
              <a:spcAft>
                <a:spcPts val="0"/>
              </a:spcAft>
              <a:buSzPct val="108108"/>
              <a:buChar char="▪"/>
            </a:pPr>
            <a:r>
              <a:rPr lang="en-US" dirty="0"/>
              <a:t>lists, dictionaries, sets: useful for AI</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Large collection of support libraries: </a:t>
            </a:r>
            <a:endParaRPr dirty="0"/>
          </a:p>
          <a:p>
            <a:pPr lvl="1">
              <a:buSzPct val="108108"/>
            </a:pPr>
            <a:r>
              <a:rPr lang="en-US" dirty="0"/>
              <a:t>NumPy for </a:t>
            </a:r>
            <a:r>
              <a:rPr lang="en-US" dirty="0" err="1"/>
              <a:t>Matlab</a:t>
            </a:r>
            <a:r>
              <a:rPr lang="en-US" dirty="0"/>
              <a:t> like programming</a:t>
            </a:r>
          </a:p>
          <a:p>
            <a:pPr lvl="1">
              <a:buSzPct val="108108"/>
            </a:pPr>
            <a:r>
              <a:rPr lang="en-US" dirty="0"/>
              <a:t>Pandas for data analysis </a:t>
            </a:r>
            <a:endParaRPr dirty="0"/>
          </a:p>
          <a:p>
            <a:pPr marL="914400" lvl="1" indent="-355600" algn="l" rtl="0">
              <a:lnSpc>
                <a:spcPct val="90000"/>
              </a:lnSpc>
              <a:spcBef>
                <a:spcPts val="500"/>
              </a:spcBef>
              <a:spcAft>
                <a:spcPts val="0"/>
              </a:spcAft>
              <a:buSzPct val="108108"/>
              <a:buChar char="▪"/>
            </a:pPr>
            <a:r>
              <a:rPr lang="en-US" dirty="0" err="1"/>
              <a:t>Sklearn</a:t>
            </a:r>
            <a:r>
              <a:rPr lang="en-US" dirty="0"/>
              <a:t> for machine learning</a:t>
            </a:r>
          </a:p>
          <a:p>
            <a:pPr marL="914400" lvl="1" indent="-355600" algn="l" rtl="0">
              <a:lnSpc>
                <a:spcPct val="90000"/>
              </a:lnSpc>
              <a:spcBef>
                <a:spcPts val="500"/>
              </a:spcBef>
              <a:spcAft>
                <a:spcPts val="0"/>
              </a:spcAft>
              <a:buSzPct val="108108"/>
              <a:buChar char="▪"/>
            </a:pPr>
            <a:r>
              <a:rPr lang="en-US" dirty="0" err="1"/>
              <a:t>Pytorch</a:t>
            </a:r>
            <a:r>
              <a:rPr lang="en-US" dirty="0"/>
              <a:t> and TensorFlow for deep learning</a:t>
            </a:r>
            <a:endParaRPr dirty="0"/>
          </a:p>
        </p:txBody>
      </p:sp>
      <p:grpSp>
        <p:nvGrpSpPr>
          <p:cNvPr id="95" name="Google Shape;95;p4"/>
          <p:cNvGrpSpPr/>
          <p:nvPr/>
        </p:nvGrpSpPr>
        <p:grpSpPr>
          <a:xfrm>
            <a:off x="6882509" y="1137177"/>
            <a:ext cx="4717339" cy="3772950"/>
            <a:chOff x="7110454" y="3338876"/>
            <a:chExt cx="3048696" cy="2438362"/>
          </a:xfrm>
        </p:grpSpPr>
        <p:pic>
          <p:nvPicPr>
            <p:cNvPr id="96" name="Google Shape;96;p4"/>
            <p:cNvPicPr preferRelativeResize="0"/>
            <p:nvPr/>
          </p:nvPicPr>
          <p:blipFill rotWithShape="1">
            <a:blip r:embed="rId3">
              <a:alphaModFix/>
            </a:blip>
            <a:srcRect/>
            <a:stretch/>
          </p:blipFill>
          <p:spPr>
            <a:xfrm>
              <a:off x="7948654" y="3338876"/>
              <a:ext cx="1270000" cy="501597"/>
            </a:xfrm>
            <a:prstGeom prst="rect">
              <a:avLst/>
            </a:prstGeom>
            <a:noFill/>
            <a:ln>
              <a:noFill/>
            </a:ln>
          </p:spPr>
        </p:pic>
        <p:pic>
          <p:nvPicPr>
            <p:cNvPr id="97" name="Google Shape;97;p4"/>
            <p:cNvPicPr preferRelativeResize="0"/>
            <p:nvPr/>
          </p:nvPicPr>
          <p:blipFill rotWithShape="1">
            <a:blip r:embed="rId4">
              <a:alphaModFix/>
            </a:blip>
            <a:srcRect/>
            <a:stretch/>
          </p:blipFill>
          <p:spPr>
            <a:xfrm>
              <a:off x="8508104" y="3777367"/>
              <a:ext cx="1522684" cy="824558"/>
            </a:xfrm>
            <a:prstGeom prst="rect">
              <a:avLst/>
            </a:prstGeom>
            <a:noFill/>
            <a:ln>
              <a:noFill/>
            </a:ln>
          </p:spPr>
        </p:pic>
        <p:pic>
          <p:nvPicPr>
            <p:cNvPr id="98" name="Google Shape;98;p4"/>
            <p:cNvPicPr preferRelativeResize="0"/>
            <p:nvPr/>
          </p:nvPicPr>
          <p:blipFill rotWithShape="1">
            <a:blip r:embed="rId5">
              <a:alphaModFix/>
            </a:blip>
            <a:srcRect/>
            <a:stretch/>
          </p:blipFill>
          <p:spPr>
            <a:xfrm>
              <a:off x="7110454" y="3931740"/>
              <a:ext cx="1245933" cy="977900"/>
            </a:xfrm>
            <a:prstGeom prst="rect">
              <a:avLst/>
            </a:prstGeom>
            <a:noFill/>
            <a:ln>
              <a:noFill/>
            </a:ln>
          </p:spPr>
        </p:pic>
        <p:pic>
          <p:nvPicPr>
            <p:cNvPr id="99" name="Google Shape;99;p4"/>
            <p:cNvPicPr preferRelativeResize="0"/>
            <p:nvPr/>
          </p:nvPicPr>
          <p:blipFill rotWithShape="1">
            <a:blip r:embed="rId6">
              <a:alphaModFix/>
            </a:blip>
            <a:srcRect/>
            <a:stretch/>
          </p:blipFill>
          <p:spPr>
            <a:xfrm>
              <a:off x="8320558" y="4683909"/>
              <a:ext cx="1838592" cy="440621"/>
            </a:xfrm>
            <a:prstGeom prst="rect">
              <a:avLst/>
            </a:prstGeom>
            <a:noFill/>
            <a:ln>
              <a:noFill/>
            </a:ln>
          </p:spPr>
        </p:pic>
        <p:pic>
          <p:nvPicPr>
            <p:cNvPr id="100" name="Google Shape;100;p4"/>
            <p:cNvPicPr preferRelativeResize="0"/>
            <p:nvPr/>
          </p:nvPicPr>
          <p:blipFill rotWithShape="1">
            <a:blip r:embed="rId7">
              <a:alphaModFix/>
            </a:blip>
            <a:srcRect/>
            <a:stretch/>
          </p:blipFill>
          <p:spPr>
            <a:xfrm>
              <a:off x="7405038" y="5247441"/>
              <a:ext cx="1550733" cy="324079"/>
            </a:xfrm>
            <a:prstGeom prst="rect">
              <a:avLst/>
            </a:prstGeom>
            <a:noFill/>
            <a:ln>
              <a:noFill/>
            </a:ln>
          </p:spPr>
        </p:pic>
        <p:pic>
          <p:nvPicPr>
            <p:cNvPr id="101" name="Google Shape;101;p4"/>
            <p:cNvPicPr preferRelativeResize="0"/>
            <p:nvPr/>
          </p:nvPicPr>
          <p:blipFill rotWithShape="1">
            <a:blip r:embed="rId8">
              <a:alphaModFix/>
            </a:blip>
            <a:srcRect/>
            <a:stretch/>
          </p:blipFill>
          <p:spPr>
            <a:xfrm>
              <a:off x="9121102" y="5074825"/>
              <a:ext cx="1038048" cy="702413"/>
            </a:xfrm>
            <a:prstGeom prst="rect">
              <a:avLst/>
            </a:prstGeom>
            <a:noFill/>
            <a:ln>
              <a:noFill/>
            </a:ln>
          </p:spPr>
        </p:pic>
      </p:grpSp>
      <p:pic>
        <p:nvPicPr>
          <p:cNvPr id="102" name="Google Shape;102;p4"/>
          <p:cNvPicPr preferRelativeResize="0"/>
          <p:nvPr/>
        </p:nvPicPr>
        <p:blipFill rotWithShape="1">
          <a:blip r:embed="rId9">
            <a:alphaModFix/>
          </a:blip>
          <a:srcRect/>
          <a:stretch/>
        </p:blipFill>
        <p:spPr>
          <a:xfrm>
            <a:off x="8630950" y="4788076"/>
            <a:ext cx="1219600" cy="1690000"/>
          </a:xfrm>
          <a:prstGeom prst="rect">
            <a:avLst/>
          </a:prstGeom>
          <a:noFill/>
          <a:ln>
            <a:noFill/>
          </a:ln>
        </p:spPr>
      </p:pic>
      <p:pic>
        <p:nvPicPr>
          <p:cNvPr id="103" name="Google Shape;103;p4" descr="Bleak Logo"/>
          <p:cNvPicPr preferRelativeResize="0"/>
          <p:nvPr/>
        </p:nvPicPr>
        <p:blipFill rotWithShape="1">
          <a:blip r:embed="rId10">
            <a:alphaModFix/>
          </a:blip>
          <a:srcRect/>
          <a:stretch/>
        </p:blipFill>
        <p:spPr>
          <a:xfrm>
            <a:off x="6996430" y="5200379"/>
            <a:ext cx="1328994" cy="717657"/>
          </a:xfrm>
          <a:prstGeom prst="rect">
            <a:avLst/>
          </a:prstGeom>
          <a:noFill/>
          <a:ln>
            <a:noFill/>
          </a:ln>
        </p:spPr>
      </p:pic>
      <p:pic>
        <p:nvPicPr>
          <p:cNvPr id="104" name="Google Shape;104;p4" descr="OpenCV - Wikipedia"/>
          <p:cNvPicPr preferRelativeResize="0"/>
          <p:nvPr/>
        </p:nvPicPr>
        <p:blipFill rotWithShape="1">
          <a:blip r:embed="rId11">
            <a:alphaModFix/>
          </a:blip>
          <a:srcRect/>
          <a:stretch/>
        </p:blipFill>
        <p:spPr>
          <a:xfrm>
            <a:off x="10156053" y="5362981"/>
            <a:ext cx="905238" cy="11150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dirty="0" err="1">
                <a:solidFill>
                  <a:srgbClr val="370661"/>
                </a:solidFill>
              </a:rPr>
              <a:t>Dict</a:t>
            </a:r>
            <a:r>
              <a:rPr lang="en-US" sz="3400" dirty="0">
                <a:solidFill>
                  <a:srgbClr val="370661"/>
                </a:solidFill>
              </a:rPr>
              <a:t>: Useful Methods</a:t>
            </a:r>
            <a:endParaRPr dirty="0">
              <a:solidFill>
                <a:srgbClr val="370661"/>
              </a:solidFill>
            </a:endParaRPr>
          </a:p>
        </p:txBody>
      </p:sp>
      <p:sp>
        <p:nvSpPr>
          <p:cNvPr id="285" name="Google Shape;285;p27"/>
          <p:cNvSpPr txBox="1">
            <a:spLocks noGrp="1"/>
          </p:cNvSpPr>
          <p:nvPr>
            <p:ph type="body" idx="1"/>
          </p:nvPr>
        </p:nvSpPr>
        <p:spPr>
          <a:xfrm>
            <a:off x="399675" y="1299625"/>
            <a:ext cx="10541346" cy="4937618"/>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ct val="108108"/>
              <a:buNone/>
            </a:pPr>
            <a:r>
              <a:rPr lang="en-US" b="1" dirty="0"/>
              <a:t>&gt;&gt;&gt; </a:t>
            </a:r>
            <a:r>
              <a:rPr lang="en-US" dirty="0">
                <a:highlight>
                  <a:srgbClr val="EFEFEF"/>
                </a:highlight>
                <a:latin typeface="Roboto Mono"/>
                <a:ea typeface="Roboto Mono"/>
                <a:cs typeface="Roboto Mono"/>
                <a:sym typeface="Roboto Mono"/>
              </a:rPr>
              <a:t>d = {</a:t>
            </a:r>
            <a:r>
              <a:rPr lang="en-US" dirty="0">
                <a:solidFill>
                  <a:srgbClr val="00B050"/>
                </a:solidFill>
                <a:highlight>
                  <a:srgbClr val="EFEFEF"/>
                </a:highlight>
                <a:latin typeface="Roboto Mono"/>
                <a:ea typeface="Roboto Mono"/>
                <a:cs typeface="Roboto Mono"/>
                <a:sym typeface="Roboto Mono"/>
              </a:rPr>
              <a:t>'user'</a:t>
            </a:r>
            <a:r>
              <a:rPr lang="en-US" dirty="0">
                <a:highlight>
                  <a:srgbClr val="EFEFEF"/>
                </a:highlight>
                <a:latin typeface="Roboto Mono"/>
                <a:ea typeface="Roboto Mono"/>
                <a:cs typeface="Roboto Mono"/>
                <a:sym typeface="Roboto Mono"/>
              </a:rPr>
              <a:t>:</a:t>
            </a:r>
            <a:r>
              <a:rPr lang="en-US" dirty="0">
                <a:solidFill>
                  <a:srgbClr val="00B050"/>
                </a:solidFill>
                <a:highlight>
                  <a:srgbClr val="EFEFEF"/>
                </a:highlight>
                <a:latin typeface="Roboto Mono"/>
                <a:ea typeface="Roboto Mono"/>
                <a:cs typeface="Roboto Mono"/>
                <a:sym typeface="Roboto Mono"/>
              </a:rPr>
              <a:t>'R2D2'</a:t>
            </a:r>
            <a:r>
              <a:rPr lang="en-US" dirty="0">
                <a:highlight>
                  <a:srgbClr val="EFEFEF"/>
                </a:highlight>
                <a:latin typeface="Roboto Mono"/>
                <a:ea typeface="Roboto Mono"/>
                <a:cs typeface="Roboto Mono"/>
                <a:sym typeface="Roboto Mono"/>
              </a:rPr>
              <a:t>, </a:t>
            </a:r>
            <a:r>
              <a:rPr lang="en-US" dirty="0">
                <a:solidFill>
                  <a:srgbClr val="00B050"/>
                </a:solidFill>
                <a:highlight>
                  <a:srgbClr val="EFEFEF"/>
                </a:highlight>
                <a:latin typeface="Roboto Mono"/>
                <a:ea typeface="Roboto Mono"/>
                <a:cs typeface="Roboto Mono"/>
                <a:sym typeface="Roboto Mono"/>
              </a:rPr>
              <a:t>'p'</a:t>
            </a:r>
            <a:r>
              <a:rPr lang="en-US" dirty="0">
                <a:highlight>
                  <a:srgbClr val="EFEFEF"/>
                </a:highlight>
                <a:latin typeface="Roboto Mono"/>
                <a:ea typeface="Roboto Mono"/>
                <a:cs typeface="Roboto Mono"/>
                <a:sym typeface="Roboto Mono"/>
              </a:rPr>
              <a:t>:1234, </a:t>
            </a:r>
            <a:r>
              <a:rPr lang="en-US" dirty="0">
                <a:solidFill>
                  <a:srgbClr val="00B050"/>
                </a:solidFill>
                <a:highlight>
                  <a:srgbClr val="EFEFEF"/>
                </a:highlight>
                <a:latin typeface="Roboto Mono"/>
                <a:ea typeface="Roboto Mono"/>
                <a:cs typeface="Roboto Mono"/>
                <a:sym typeface="Roboto Mono"/>
              </a:rPr>
              <a:t>'i'</a:t>
            </a:r>
            <a:r>
              <a:rPr lang="en-US" dirty="0">
                <a:highlight>
                  <a:srgbClr val="EFEFEF"/>
                </a:highlight>
                <a:latin typeface="Roboto Mono"/>
                <a:ea typeface="Roboto Mono"/>
                <a:cs typeface="Roboto Mono"/>
                <a:sym typeface="Roboto Mono"/>
              </a:rPr>
              <a:t>:34}</a:t>
            </a: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d.keys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dirty="0">
                <a:solidFill>
                  <a:srgbClr val="C00000"/>
                </a:solidFill>
                <a:highlight>
                  <a:srgbClr val="EFEFEF"/>
                </a:highlight>
                <a:latin typeface="Roboto Mono"/>
                <a:ea typeface="Roboto Mono"/>
                <a:cs typeface="Roboto Mono"/>
                <a:sym typeface="Roboto Mono"/>
              </a:rPr>
              <a:t>current </a:t>
            </a:r>
            <a:r>
              <a:rPr lang="en-US" dirty="0">
                <a:solidFill>
                  <a:srgbClr val="FF0000"/>
                </a:solidFill>
                <a:highlight>
                  <a:srgbClr val="EFEFEF"/>
                </a:highlight>
                <a:latin typeface="Roboto Mono"/>
                <a:ea typeface="Roboto Mono"/>
                <a:cs typeface="Roboto Mono"/>
                <a:sym typeface="Roboto Mono"/>
              </a:rPr>
              <a:t>keys</a:t>
            </a:r>
            <a:endParaRPr dirty="0"/>
          </a:p>
          <a:p>
            <a:pPr marL="101600" lvl="0" indent="0" algn="l" rtl="0">
              <a:lnSpc>
                <a:spcPct val="90000"/>
              </a:lnSpc>
              <a:spcBef>
                <a:spcPts val="1000"/>
              </a:spcBef>
              <a:spcAft>
                <a:spcPts val="0"/>
              </a:spcAft>
              <a:buSzPct val="108108"/>
              <a:buNone/>
            </a:pPr>
            <a:r>
              <a:rPr lang="en-US" b="1" dirty="0" err="1">
                <a:solidFill>
                  <a:srgbClr val="9015F2"/>
                </a:solidFill>
              </a:rPr>
              <a:t>dict_keys</a:t>
            </a:r>
            <a:r>
              <a:rPr lang="en-US" b="1" dirty="0">
                <a:solidFill>
                  <a:srgbClr val="9015F2"/>
                </a:solidFill>
              </a:rPr>
              <a:t>(['user', 'p', '</a:t>
            </a:r>
            <a:r>
              <a:rPr lang="en-US" b="1" dirty="0" err="1">
                <a:solidFill>
                  <a:srgbClr val="9015F2"/>
                </a:solidFill>
              </a:rPr>
              <a:t>i</a:t>
            </a:r>
            <a:r>
              <a:rPr lang="en-US" b="1" dirty="0">
                <a:solidFill>
                  <a:srgbClr val="9015F2"/>
                </a:solidFill>
              </a:rPr>
              <a:t>’])</a:t>
            </a:r>
          </a:p>
          <a:p>
            <a:pPr marL="101600" lvl="0" indent="0" algn="l" rtl="0">
              <a:lnSpc>
                <a:spcPct val="90000"/>
              </a:lnSpc>
              <a:spcBef>
                <a:spcPts val="1000"/>
              </a:spcBef>
              <a:spcAft>
                <a:spcPts val="0"/>
              </a:spcAft>
              <a:buSzPct val="108108"/>
              <a:buNone/>
            </a:pPr>
            <a:endParaRPr dirty="0">
              <a:solidFill>
                <a:srgbClr val="9015F2"/>
              </a:solidFill>
            </a:endParaRPr>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d.values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a:t>
            </a:r>
            <a:r>
              <a:rPr lang="en-US" sz="2100" dirty="0">
                <a:solidFill>
                  <a:srgbClr val="C00000"/>
                </a:solidFill>
                <a:highlight>
                  <a:srgbClr val="EFEFEF"/>
                </a:highlight>
                <a:latin typeface="Roboto Mono"/>
                <a:ea typeface="Roboto Mono"/>
                <a:cs typeface="Roboto Mono"/>
                <a:sym typeface="Roboto Mono"/>
              </a:rPr>
              <a:t>current</a:t>
            </a:r>
            <a:r>
              <a:rPr lang="en-US" dirty="0">
                <a:solidFill>
                  <a:srgbClr val="FF0000"/>
                </a:solidFill>
                <a:highlight>
                  <a:srgbClr val="EFEFEF"/>
                </a:highlight>
                <a:latin typeface="Roboto Mono"/>
                <a:ea typeface="Roboto Mono"/>
                <a:cs typeface="Roboto Mono"/>
                <a:sym typeface="Roboto Mono"/>
              </a:rPr>
              <a:t> values.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dict_values</a:t>
            </a:r>
            <a:r>
              <a:rPr lang="en-US" sz="2100" b="1" dirty="0">
                <a:solidFill>
                  <a:srgbClr val="9015F2"/>
                </a:solidFill>
              </a:rPr>
              <a:t>(['R2D2', 1234, 34])</a:t>
            </a:r>
          </a:p>
          <a:p>
            <a:pPr marL="101600" lvl="0" indent="0" algn="l" rtl="0">
              <a:lnSpc>
                <a:spcPct val="90000"/>
              </a:lnSpc>
              <a:spcBef>
                <a:spcPts val="1000"/>
              </a:spcBef>
              <a:spcAft>
                <a:spcPts val="0"/>
              </a:spcAft>
              <a:buSzPct val="102960"/>
              <a:buNone/>
            </a:pPr>
            <a:endParaRPr dirty="0"/>
          </a:p>
          <a:p>
            <a:pPr marL="101600" lvl="0" indent="0" algn="l" rtl="0">
              <a:lnSpc>
                <a:spcPct val="90000"/>
              </a:lnSpc>
              <a:spcBef>
                <a:spcPts val="1000"/>
              </a:spcBef>
              <a:spcAft>
                <a:spcPts val="0"/>
              </a:spcAft>
              <a:buSzPct val="108108"/>
              <a:buNone/>
            </a:pPr>
            <a:r>
              <a:rPr lang="en-US" b="1" dirty="0"/>
              <a:t>&gt;&gt;&gt; </a:t>
            </a:r>
            <a:r>
              <a:rPr lang="en-US" dirty="0" err="1">
                <a:highlight>
                  <a:srgbClr val="EFEFEF"/>
                </a:highlight>
                <a:latin typeface="Roboto Mono"/>
                <a:ea typeface="Roboto Mono"/>
                <a:cs typeface="Roboto Mono"/>
                <a:sym typeface="Roboto Mono"/>
              </a:rPr>
              <a:t>d.items</a:t>
            </a:r>
            <a:r>
              <a:rPr lang="en-US" dirty="0">
                <a:highlight>
                  <a:srgbClr val="EFEFEF"/>
                </a:highlight>
                <a:latin typeface="Roboto Mono"/>
                <a:ea typeface="Roboto Mono"/>
                <a:cs typeface="Roboto Mono"/>
                <a:sym typeface="Roboto Mono"/>
              </a:rPr>
              <a:t>()        </a:t>
            </a:r>
            <a:r>
              <a:rPr lang="en-US" dirty="0">
                <a:solidFill>
                  <a:srgbClr val="FF0000"/>
                </a:solidFill>
                <a:highlight>
                  <a:srgbClr val="EFEFEF"/>
                </a:highlight>
                <a:latin typeface="Roboto Mono"/>
                <a:ea typeface="Roboto Mono"/>
                <a:cs typeface="Roboto Mono"/>
                <a:sym typeface="Roboto Mono"/>
              </a:rPr>
              <a:t># List of item tuples.</a:t>
            </a:r>
            <a:endParaRPr dirty="0"/>
          </a:p>
          <a:p>
            <a:pPr marL="101600" lvl="0" indent="0" algn="l" rtl="0">
              <a:lnSpc>
                <a:spcPct val="90000"/>
              </a:lnSpc>
              <a:spcBef>
                <a:spcPts val="1000"/>
              </a:spcBef>
              <a:spcAft>
                <a:spcPts val="0"/>
              </a:spcAft>
              <a:buSzPct val="102960"/>
              <a:buNone/>
            </a:pPr>
            <a:r>
              <a:rPr lang="en-US" sz="2100" b="1" dirty="0" err="1">
                <a:solidFill>
                  <a:srgbClr val="9015F2"/>
                </a:solidFill>
              </a:rPr>
              <a:t>dict_items</a:t>
            </a:r>
            <a:r>
              <a:rPr lang="en-US" sz="2100" b="1" dirty="0">
                <a:solidFill>
                  <a:srgbClr val="9015F2"/>
                </a:solidFill>
              </a:rPr>
              <a:t>([('user', 'R2D2'), ('p', 1234), ('</a:t>
            </a:r>
            <a:r>
              <a:rPr lang="en-US" sz="2100" b="1" dirty="0" err="1">
                <a:solidFill>
                  <a:srgbClr val="9015F2"/>
                </a:solidFill>
              </a:rPr>
              <a:t>i</a:t>
            </a:r>
            <a:r>
              <a:rPr lang="en-US" sz="2100" b="1" dirty="0">
                <a:solidFill>
                  <a:srgbClr val="9015F2"/>
                </a:solidFill>
              </a:rPr>
              <a:t>', 34)])</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7A8ADB-BE97-6244-A453-794EC449E82E}"/>
              </a:ext>
            </a:extLst>
          </p:cNvPr>
          <p:cNvSpPr>
            <a:spLocks noGrp="1"/>
          </p:cNvSpPr>
          <p:nvPr>
            <p:ph type="body" idx="1"/>
          </p:nvPr>
        </p:nvSpPr>
        <p:spPr>
          <a:xfrm>
            <a:off x="399684" y="962027"/>
            <a:ext cx="10549589" cy="5088044"/>
          </a:xfrm>
        </p:spPr>
        <p:txBody>
          <a:bodyPr>
            <a:normAutofit fontScale="92500" lnSpcReduction="10000"/>
          </a:bodyPr>
          <a:lstStyle/>
          <a:p>
            <a:pPr marL="444500" lvl="0" indent="-342900">
              <a:buSzPct val="102960"/>
            </a:pPr>
            <a:r>
              <a:rPr lang="en-US" sz="2100" dirty="0" err="1">
                <a:highlight>
                  <a:srgbClr val="EFEFEF"/>
                </a:highlight>
                <a:latin typeface="Roboto Mono"/>
                <a:ea typeface="Roboto Mono"/>
                <a:cs typeface="Roboto Mono"/>
                <a:sym typeface="Roboto Mono"/>
              </a:rPr>
              <a:t>defaultdict</a:t>
            </a:r>
            <a:r>
              <a:rPr lang="en-US" b="1" dirty="0"/>
              <a:t> automatically initializes nonexistent dictionary values</a:t>
            </a:r>
          </a:p>
          <a:p>
            <a:pPr marL="101600" lvl="0" indent="0">
              <a:buSzPct val="108108"/>
              <a:buNone/>
            </a:pPr>
            <a:endParaRPr lang="en-US" dirty="0">
              <a:solidFill>
                <a:srgbClr val="0A5287"/>
              </a:solidFill>
              <a:latin typeface="Menlo-Regular" panose="020B0609030804020204" pitchFamily="49" charset="0"/>
            </a:endParaRP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endParaRPr lang="en-US" dirty="0">
              <a:solidFill>
                <a:srgbClr val="262626"/>
              </a:solidFill>
              <a:latin typeface="Menlo-Regular" panose="020B0609030804020204" pitchFamily="49" charset="0"/>
            </a:endParaRP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defaultdict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p>
          <a:p>
            <a:pPr marL="101600" lvl="0" indent="0">
              <a:buSzPct val="108108"/>
              <a:buNone/>
            </a:pPr>
            <a:r>
              <a:rPr lang="en-US" dirty="0">
                <a:solidFill>
                  <a:srgbClr val="878787"/>
                </a:solidFill>
                <a:latin typeface="Menlo-Regular" panose="020B0609030804020204" pitchFamily="49" charset="0"/>
              </a:rPr>
              <a:t>""</a:t>
            </a:r>
          </a:p>
          <a:p>
            <a:pPr marL="10160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collections</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Counter()</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p>
          <a:p>
            <a:pPr marL="101600" lvl="0" indent="0">
              <a:buSzPct val="108108"/>
              <a:buNone/>
            </a:pPr>
            <a:r>
              <a:rPr lang="en-US" dirty="0">
                <a:solidFill>
                  <a:srgbClr val="262626"/>
                </a:solidFill>
                <a:latin typeface="Menlo-Regular" panose="020B0609030804020204" pitchFamily="49" charset="0"/>
              </a:rPr>
              <a:t>d[</a:t>
            </a:r>
            <a:r>
              <a:rPr lang="en-US" dirty="0">
                <a:solidFill>
                  <a:srgbClr val="C8333F"/>
                </a:solidFill>
                <a:latin typeface="Menlo-Regular" panose="020B0609030804020204" pitchFamily="49" charset="0"/>
              </a:rPr>
              <a:t>'dog'</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SzPct val="108108"/>
              <a:buNone/>
            </a:pPr>
            <a:r>
              <a:rPr lang="en-US" dirty="0">
                <a:solidFill>
                  <a:srgbClr val="878787"/>
                </a:solidFill>
                <a:latin typeface="Menlo-Regular" panose="020B0609030804020204" pitchFamily="49" charset="0"/>
              </a:rPr>
              <a:t>10</a:t>
            </a:r>
            <a:endParaRPr lang="en-US" b="1" dirty="0">
              <a:solidFill>
                <a:srgbClr val="9015F2"/>
              </a:solidFill>
            </a:endParaRPr>
          </a:p>
          <a:p>
            <a:endParaRPr lang="en-US" sz="2400" dirty="0"/>
          </a:p>
          <a:p>
            <a:pPr marL="101600" lvl="0" indent="0">
              <a:buSzPct val="102960"/>
              <a:buNone/>
            </a:pPr>
            <a:endParaRPr lang="en-US" sz="2100" b="1" dirty="0">
              <a:solidFill>
                <a:srgbClr val="9015F2"/>
              </a:solidFill>
            </a:endParaRPr>
          </a:p>
          <a:p>
            <a:endParaRPr lang="en-US" dirty="0"/>
          </a:p>
        </p:txBody>
      </p:sp>
      <p:sp>
        <p:nvSpPr>
          <p:cNvPr id="3" name="Text Placeholder 2">
            <a:extLst>
              <a:ext uri="{FF2B5EF4-FFF2-40B4-BE49-F238E27FC236}">
                <a16:creationId xmlns:a16="http://schemas.microsoft.com/office/drawing/2014/main" id="{16B01F94-1A7C-444A-9BE0-B92D263CD1D5}"/>
              </a:ext>
            </a:extLst>
          </p:cNvPr>
          <p:cNvSpPr>
            <a:spLocks noGrp="1"/>
          </p:cNvSpPr>
          <p:nvPr>
            <p:ph type="body" idx="2"/>
          </p:nvPr>
        </p:nvSpPr>
        <p:spPr/>
        <p:txBody>
          <a:bodyPr/>
          <a:lstStyle/>
          <a:p>
            <a:pPr marL="0" lvl="0" indent="0">
              <a:spcBef>
                <a:spcPts val="0"/>
              </a:spcBef>
              <a:buClr>
                <a:schemeClr val="accent1"/>
              </a:buClr>
            </a:pPr>
            <a:r>
              <a:rPr lang="en-US" dirty="0">
                <a:solidFill>
                  <a:srgbClr val="370661"/>
                </a:solidFill>
              </a:rPr>
              <a:t>Default Dictionaries and Counters</a:t>
            </a:r>
          </a:p>
        </p:txBody>
      </p:sp>
    </p:spTree>
    <p:extLst>
      <p:ext uri="{BB962C8B-B14F-4D97-AF65-F5344CB8AC3E}">
        <p14:creationId xmlns:p14="http://schemas.microsoft.com/office/powerpoint/2010/main" val="2797547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Functions</a:t>
            </a:r>
            <a:endParaRPr sz="5100" b="1">
              <a:solidFill>
                <a:srgbClr val="FFFFFF"/>
              </a:solidFill>
              <a:latin typeface="Open Sans"/>
              <a:ea typeface="Open Sans"/>
              <a:cs typeface="Open Sans"/>
              <a:sym typeface="Open Sans"/>
            </a:endParaRPr>
          </a:p>
        </p:txBody>
      </p:sp>
      <p:pic>
        <p:nvPicPr>
          <p:cNvPr id="170" name="Google Shape;170;p14" descr="j0133165"/>
          <p:cNvPicPr preferRelativeResize="0"/>
          <p:nvPr/>
        </p:nvPicPr>
        <p:blipFill rotWithShape="1">
          <a:blip r:embed="rId3">
            <a:alphaModFix/>
          </a:blip>
          <a:srcRect/>
          <a:stretch/>
        </p:blipFill>
        <p:spPr>
          <a:xfrm>
            <a:off x="7819150" y="2231000"/>
            <a:ext cx="3308349" cy="2015600"/>
          </a:xfrm>
          <a:prstGeom prst="rect">
            <a:avLst/>
          </a:prstGeom>
          <a:noFill/>
          <a:ln>
            <a:noFill/>
          </a:ln>
        </p:spPr>
      </p:pic>
      <p:cxnSp>
        <p:nvCxnSpPr>
          <p:cNvPr id="171" name="Google Shape;171;p14"/>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72" name="Google Shape;172;p14"/>
          <p:cNvSpPr txBox="1"/>
          <p:nvPr/>
        </p:nvSpPr>
        <p:spPr>
          <a:xfrm>
            <a:off x="7260275" y="1687525"/>
            <a:ext cx="27603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6000" i="1">
                <a:solidFill>
                  <a:srgbClr val="FFFFFF"/>
                </a:solidFill>
                <a:latin typeface="Georgia"/>
                <a:ea typeface="Georgia"/>
                <a:cs typeface="Georgia"/>
                <a:sym typeface="Georgia"/>
              </a:rPr>
              <a:t>f </a:t>
            </a:r>
            <a:r>
              <a:rPr lang="en-US" sz="6000">
                <a:solidFill>
                  <a:srgbClr val="FFFFFF"/>
                </a:solidFill>
                <a:latin typeface="Georgia"/>
                <a:ea typeface="Georgia"/>
                <a:cs typeface="Georgia"/>
                <a:sym typeface="Georgia"/>
              </a:rPr>
              <a:t>(x)</a:t>
            </a:r>
            <a:endParaRPr sz="6000">
              <a:solidFill>
                <a:srgbClr val="FFFFFF"/>
              </a:solidFill>
              <a:latin typeface="Georgia"/>
              <a:ea typeface="Georgia"/>
              <a:cs typeface="Georgia"/>
              <a:sym typeface="Georgia"/>
            </a:endParaRPr>
          </a:p>
        </p:txBody>
      </p:sp>
    </p:spTree>
    <p:extLst>
      <p:ext uri="{BB962C8B-B14F-4D97-AF65-F5344CB8AC3E}">
        <p14:creationId xmlns:p14="http://schemas.microsoft.com/office/powerpoint/2010/main" val="3081773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5"/>
          <p:cNvSpPr txBox="1">
            <a:spLocks noGrp="1"/>
          </p:cNvSpPr>
          <p:nvPr>
            <p:ph type="body" idx="2"/>
          </p:nvPr>
        </p:nvSpPr>
        <p:spPr>
          <a:xfrm>
            <a:off x="323472" y="486177"/>
            <a:ext cx="12362400"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Defining Functions</a:t>
            </a:r>
            <a:endParaRPr sz="3400">
              <a:solidFill>
                <a:srgbClr val="370661"/>
              </a:solidFill>
            </a:endParaRPr>
          </a:p>
        </p:txBody>
      </p:sp>
      <p:sp>
        <p:nvSpPr>
          <p:cNvPr id="179" name="Google Shape;179;p15"/>
          <p:cNvSpPr txBox="1">
            <a:spLocks noGrp="1"/>
          </p:cNvSpPr>
          <p:nvPr>
            <p:ph type="body" idx="1"/>
          </p:nvPr>
        </p:nvSpPr>
        <p:spPr>
          <a:xfrm>
            <a:off x="549818" y="1137177"/>
            <a:ext cx="10549603" cy="5829272"/>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400"/>
              </a:spcBef>
              <a:spcAft>
                <a:spcPts val="0"/>
              </a:spcAft>
              <a:buClr>
                <a:srgbClr val="FF0000"/>
              </a:buClr>
              <a:buSzPts val="2200"/>
              <a:buNone/>
            </a:pPr>
            <a:r>
              <a:rPr lang="en-US">
                <a:latin typeface="Arial"/>
                <a:ea typeface="Arial"/>
                <a:cs typeface="Arial"/>
                <a:sym typeface="Arial"/>
              </a:rPr>
              <a:t>Function definition begins with </a:t>
            </a:r>
            <a:r>
              <a:rPr lang="en-US" b="1">
                <a:solidFill>
                  <a:srgbClr val="FF6600"/>
                </a:solidFill>
                <a:latin typeface="Courier New"/>
                <a:ea typeface="Courier New"/>
                <a:cs typeface="Courier New"/>
                <a:sym typeface="Courier New"/>
              </a:rPr>
              <a:t>def</a:t>
            </a:r>
            <a:r>
              <a:rPr lang="en-US">
                <a:latin typeface="Arial"/>
                <a:ea typeface="Arial"/>
                <a:cs typeface="Arial"/>
                <a:sym typeface="Arial"/>
              </a:rPr>
              <a:t>.</a:t>
            </a:r>
            <a:endParaRPr/>
          </a:p>
          <a:p>
            <a:pPr marL="457200" lvl="0" indent="-457200" algn="l" rtl="0">
              <a:lnSpc>
                <a:spcPct val="90000"/>
              </a:lnSpc>
              <a:spcBef>
                <a:spcPts val="480"/>
              </a:spcBef>
              <a:spcAft>
                <a:spcPts val="0"/>
              </a:spcAft>
              <a:buClr>
                <a:srgbClr val="FF0000"/>
              </a:buClr>
              <a:buSzPts val="2640"/>
              <a:buNone/>
            </a:pP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
        <p:nvSpPr>
          <p:cNvPr id="180" name="Google Shape;180;p15"/>
          <p:cNvSpPr txBox="1"/>
          <p:nvPr/>
        </p:nvSpPr>
        <p:spPr>
          <a:xfrm>
            <a:off x="6257342" y="1072401"/>
            <a:ext cx="4489990" cy="4007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a:solidFill>
                  <a:schemeClr val="dk1"/>
                </a:solidFill>
                <a:latin typeface="Arial"/>
                <a:ea typeface="Arial"/>
                <a:cs typeface="Arial"/>
                <a:sym typeface="Arial"/>
              </a:rPr>
              <a:t>Function name and its arguments.</a:t>
            </a:r>
            <a:endParaRPr sz="2000" b="0" i="0" u="none" strike="noStrike" cap="none">
              <a:solidFill>
                <a:schemeClr val="hlink"/>
              </a:solidFill>
              <a:latin typeface="Arial"/>
              <a:ea typeface="Arial"/>
              <a:cs typeface="Arial"/>
              <a:sym typeface="Arial"/>
            </a:endParaRPr>
          </a:p>
        </p:txBody>
      </p:sp>
      <p:sp>
        <p:nvSpPr>
          <p:cNvPr id="181" name="Google Shape;181;p15"/>
          <p:cNvSpPr/>
          <p:nvPr/>
        </p:nvSpPr>
        <p:spPr>
          <a:xfrm>
            <a:off x="1906588" y="2209800"/>
            <a:ext cx="6475412" cy="1371600"/>
          </a:xfrm>
          <a:prstGeom prst="rect">
            <a:avLst/>
          </a:prstGeom>
          <a:noFill/>
          <a:ln>
            <a:noFill/>
          </a:ln>
        </p:spPr>
        <p:txBody>
          <a:bodyPr spcFirstLastPara="1" wrap="square" lIns="92075" tIns="46025" rIns="92075" bIns="46025" anchor="t" anchorCtr="0">
            <a:noAutofit/>
          </a:bodyPr>
          <a:lstStyle/>
          <a:p>
            <a:pPr marL="1143000" marR="0" lvl="2" indent="-228600" algn="l" rtl="0">
              <a:spcBef>
                <a:spcPts val="0"/>
              </a:spcBef>
              <a:spcAft>
                <a:spcPts val="0"/>
              </a:spcAft>
              <a:buNone/>
            </a:pPr>
            <a:r>
              <a:rPr lang="en-US" sz="2000" b="1" i="0" u="none" strike="noStrike" cap="none" dirty="0">
                <a:solidFill>
                  <a:srgbClr val="FF6600"/>
                </a:solidFill>
                <a:latin typeface="Courier New"/>
                <a:ea typeface="Courier New"/>
                <a:cs typeface="Courier New"/>
                <a:sym typeface="Courier New"/>
              </a:rPr>
              <a:t>def</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rgbClr val="0070C0"/>
                </a:solidFill>
                <a:latin typeface="Courier New"/>
                <a:ea typeface="Courier New"/>
                <a:cs typeface="Courier New"/>
                <a:sym typeface="Courier New"/>
              </a:rPr>
              <a:t>get_final_answer</a:t>
            </a:r>
            <a:r>
              <a:rPr lang="en-US" sz="2000" b="1" i="0" u="none" strike="noStrike" cap="none" dirty="0">
                <a:solidFill>
                  <a:schemeClr val="dk1"/>
                </a:solidFill>
                <a:latin typeface="Courier New"/>
                <a:ea typeface="Courier New"/>
                <a:cs typeface="Courier New"/>
                <a:sym typeface="Courier New"/>
              </a:rPr>
              <a:t>(filename):</a:t>
            </a:r>
            <a:endParaRPr dirty="0"/>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a:solidFill>
                  <a:srgbClr val="008000"/>
                </a:solidFill>
                <a:latin typeface="Courier New"/>
                <a:ea typeface="Courier New"/>
                <a:cs typeface="Courier New"/>
                <a:sym typeface="Courier New"/>
              </a:rPr>
              <a:t>"""Documentation String"""</a:t>
            </a:r>
            <a:endParaRPr lang="en-US" sz="2000" b="1"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line1</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chemeClr val="dk1"/>
                </a:solidFill>
                <a:latin typeface="Courier New"/>
                <a:ea typeface="Courier New"/>
                <a:cs typeface="Courier New"/>
                <a:sym typeface="Courier New"/>
              </a:rPr>
              <a:t>    line2</a:t>
            </a:r>
            <a:endParaRPr lang="en-US" dirty="0">
              <a:ea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    return</a:t>
            </a:r>
            <a:r>
              <a:rPr lang="en-US" sz="2000" b="1" i="0" u="none" strike="noStrike" cap="none" dirty="0">
                <a:solidFill>
                  <a:schemeClr val="dk1"/>
                </a:solidFill>
                <a:latin typeface="Courier New"/>
                <a:ea typeface="Courier New"/>
                <a:cs typeface="Courier New"/>
                <a:sym typeface="Courier New"/>
              </a:rPr>
              <a:t> </a:t>
            </a:r>
            <a:r>
              <a:rPr lang="en-US" sz="2000" b="1" i="0" u="none" strike="noStrike" cap="none" dirty="0" err="1">
                <a:solidFill>
                  <a:schemeClr val="dk1"/>
                </a:solidFill>
                <a:latin typeface="Courier New"/>
                <a:ea typeface="Courier New"/>
                <a:cs typeface="Courier New"/>
                <a:sym typeface="Courier New"/>
              </a:rPr>
              <a:t>total_counter</a:t>
            </a:r>
            <a:endParaRPr sz="2000" b="1" i="0" u="none" strike="noStrike" cap="none" dirty="0">
              <a:solidFill>
                <a:schemeClr val="dk1"/>
              </a:solidFill>
              <a:latin typeface="Courier New"/>
              <a:ea typeface="Courier New"/>
              <a:cs typeface="Courier New"/>
              <a:sym typeface="Courier New"/>
            </a:endParaRPr>
          </a:p>
          <a:p>
            <a:pPr marL="1143000" marR="0" lvl="2" indent="-228600" algn="l" rtl="0">
              <a:spcBef>
                <a:spcPts val="400"/>
              </a:spcBef>
              <a:spcAft>
                <a:spcPts val="0"/>
              </a:spcAft>
              <a:buNone/>
            </a:pPr>
            <a:r>
              <a:rPr lang="en-US" sz="2000" b="1" i="0" u="none" strike="noStrike" cap="none" dirty="0">
                <a:solidFill>
                  <a:srgbClr val="FF6600"/>
                </a:solidFill>
                <a:latin typeface="Courier New"/>
                <a:ea typeface="Courier New"/>
                <a:cs typeface="Courier New"/>
                <a:sym typeface="Courier New"/>
              </a:rPr>
              <a:t>...</a:t>
            </a:r>
            <a:endParaRPr sz="2000" b="1" i="0" u="none" strike="noStrike" cap="none" dirty="0">
              <a:solidFill>
                <a:schemeClr val="dk1"/>
              </a:solidFill>
              <a:latin typeface="Courier New"/>
              <a:ea typeface="Courier New"/>
              <a:cs typeface="Courier New"/>
              <a:sym typeface="Courier New"/>
            </a:endParaRPr>
          </a:p>
        </p:txBody>
      </p:sp>
      <p:sp>
        <p:nvSpPr>
          <p:cNvPr id="182" name="Google Shape;182;p15"/>
          <p:cNvSpPr txBox="1"/>
          <p:nvPr/>
        </p:nvSpPr>
        <p:spPr>
          <a:xfrm>
            <a:off x="482773" y="4764377"/>
            <a:ext cx="3864000" cy="1016100"/>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The first line with less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indentation is outside of the function definition.</a:t>
            </a:r>
            <a:endParaRPr dirty="0"/>
          </a:p>
        </p:txBody>
      </p:sp>
      <p:sp>
        <p:nvSpPr>
          <p:cNvPr id="183" name="Google Shape;183;p15"/>
          <p:cNvSpPr txBox="1"/>
          <p:nvPr/>
        </p:nvSpPr>
        <p:spPr>
          <a:xfrm>
            <a:off x="6343650" y="4946716"/>
            <a:ext cx="4076700" cy="708025"/>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None/>
            </a:pPr>
            <a:r>
              <a:rPr lang="en-US" sz="2000" b="0" i="0" u="none" strike="noStrike" cap="none" dirty="0">
                <a:solidFill>
                  <a:schemeClr val="dk1"/>
                </a:solidFill>
                <a:latin typeface="Arial"/>
                <a:ea typeface="Arial"/>
                <a:cs typeface="Arial"/>
                <a:sym typeface="Arial"/>
              </a:rPr>
              <a:t>‘return’ indicates the </a:t>
            </a:r>
            <a:br>
              <a:rPr lang="en-US" sz="2000" b="0" i="0" u="none" strike="noStrike" cap="none" dirty="0">
                <a:solidFill>
                  <a:schemeClr val="dk1"/>
                </a:solidFill>
                <a:latin typeface="Arial"/>
                <a:ea typeface="Arial"/>
                <a:cs typeface="Arial"/>
                <a:sym typeface="Arial"/>
              </a:rPr>
            </a:br>
            <a:r>
              <a:rPr lang="en-US" sz="2000" b="0" i="0" u="none" strike="noStrike" cap="none" dirty="0">
                <a:solidFill>
                  <a:schemeClr val="dk1"/>
                </a:solidFill>
                <a:latin typeface="Arial"/>
                <a:ea typeface="Arial"/>
                <a:cs typeface="Arial"/>
                <a:sym typeface="Arial"/>
              </a:rPr>
              <a:t>value to be sent back to the caller.</a:t>
            </a:r>
            <a:endParaRPr sz="2000" b="0" i="0" u="none" strike="noStrike" cap="none" dirty="0">
              <a:solidFill>
                <a:schemeClr val="hlink"/>
              </a:solidFill>
              <a:latin typeface="Arial"/>
              <a:ea typeface="Arial"/>
              <a:cs typeface="Arial"/>
              <a:sym typeface="Arial"/>
            </a:endParaRPr>
          </a:p>
        </p:txBody>
      </p:sp>
      <p:sp>
        <p:nvSpPr>
          <p:cNvPr id="184" name="Google Shape;184;p15"/>
          <p:cNvSpPr txBox="1"/>
          <p:nvPr/>
        </p:nvSpPr>
        <p:spPr>
          <a:xfrm>
            <a:off x="2568880" y="6020866"/>
            <a:ext cx="6248400" cy="381000"/>
          </a:xfrm>
          <a:prstGeom prst="rect">
            <a:avLst/>
          </a:prstGeom>
          <a:noFill/>
          <a:ln>
            <a:noFill/>
          </a:ln>
        </p:spPr>
        <p:txBody>
          <a:bodyPr spcFirstLastPara="1" wrap="square" lIns="91425" tIns="45700" rIns="91425" bIns="45700" anchor="t" anchorCtr="0">
            <a:normAutofit fontScale="92500"/>
          </a:bodyPr>
          <a:lstStyle/>
          <a:p>
            <a:pPr marL="457200" marR="0" lvl="0" indent="-355600" algn="ctr" rtl="0">
              <a:lnSpc>
                <a:spcPct val="90000"/>
              </a:lnSpc>
              <a:spcBef>
                <a:spcPts val="0"/>
              </a:spcBef>
              <a:spcAft>
                <a:spcPts val="0"/>
              </a:spcAft>
              <a:buClr>
                <a:schemeClr val="dk1"/>
              </a:buClr>
              <a:buSzPct val="108108"/>
              <a:buFont typeface="Noto Sans Symbols"/>
              <a:buNone/>
            </a:pPr>
            <a:r>
              <a:rPr lang="en-US" sz="2000" b="1" i="0" u="none" strike="noStrike" cap="none" dirty="0">
                <a:solidFill>
                  <a:schemeClr val="dk1"/>
                </a:solidFill>
                <a:latin typeface="Open Sans"/>
                <a:ea typeface="Open Sans"/>
                <a:cs typeface="Open Sans"/>
                <a:sym typeface="Open Sans"/>
              </a:rPr>
              <a:t>No declaration of </a:t>
            </a:r>
            <a:r>
              <a:rPr lang="en-US" sz="2000" b="1" i="0" u="sng" strike="noStrike" cap="none" dirty="0">
                <a:solidFill>
                  <a:schemeClr val="dk1"/>
                </a:solidFill>
                <a:latin typeface="Open Sans"/>
                <a:ea typeface="Open Sans"/>
                <a:cs typeface="Open Sans"/>
                <a:sym typeface="Open Sans"/>
              </a:rPr>
              <a:t>types</a:t>
            </a:r>
            <a:r>
              <a:rPr lang="en-US" sz="2000" b="1" i="0" u="none" strike="noStrike" cap="none" dirty="0">
                <a:solidFill>
                  <a:schemeClr val="dk1"/>
                </a:solidFill>
                <a:latin typeface="Open Sans"/>
                <a:ea typeface="Open Sans"/>
                <a:cs typeface="Open Sans"/>
                <a:sym typeface="Open Sans"/>
              </a:rPr>
              <a:t> of arguments or result.</a:t>
            </a:r>
            <a:endParaRPr sz="2400" b="1" i="0" u="none" strike="noStrike" cap="none" dirty="0">
              <a:solidFill>
                <a:schemeClr val="dk1"/>
              </a:solidFill>
              <a:latin typeface="Open Sans"/>
              <a:ea typeface="Open Sans"/>
              <a:cs typeface="Open Sans"/>
              <a:sym typeface="Open Sans"/>
            </a:endParaRPr>
          </a:p>
        </p:txBody>
      </p:sp>
      <p:cxnSp>
        <p:nvCxnSpPr>
          <p:cNvPr id="185" name="Google Shape;185;p15"/>
          <p:cNvCxnSpPr/>
          <p:nvPr/>
        </p:nvCxnSpPr>
        <p:spPr>
          <a:xfrm>
            <a:off x="2414773" y="1501949"/>
            <a:ext cx="557027" cy="776168"/>
          </a:xfrm>
          <a:prstGeom prst="straightConnector1">
            <a:avLst/>
          </a:prstGeom>
          <a:noFill/>
          <a:ln w="38100" cap="flat" cmpd="sng">
            <a:solidFill>
              <a:srgbClr val="370661"/>
            </a:solidFill>
            <a:prstDash val="solid"/>
            <a:round/>
            <a:headEnd type="none" w="sm" len="sm"/>
            <a:tailEnd type="triangle" w="med" len="med"/>
          </a:ln>
        </p:spPr>
      </p:cxnSp>
      <p:cxnSp>
        <p:nvCxnSpPr>
          <p:cNvPr id="186" name="Google Shape;186;p15"/>
          <p:cNvCxnSpPr/>
          <p:nvPr/>
        </p:nvCxnSpPr>
        <p:spPr>
          <a:xfrm flipH="1">
            <a:off x="5502166" y="1501949"/>
            <a:ext cx="1728972" cy="776168"/>
          </a:xfrm>
          <a:prstGeom prst="straightConnector1">
            <a:avLst/>
          </a:prstGeom>
          <a:noFill/>
          <a:ln w="38100" cap="flat" cmpd="sng">
            <a:solidFill>
              <a:srgbClr val="370661"/>
            </a:solidFill>
            <a:prstDash val="solid"/>
            <a:round/>
            <a:headEnd type="none" w="sm" len="sm"/>
            <a:tailEnd type="triangle" w="med" len="med"/>
          </a:ln>
        </p:spPr>
      </p:cxnSp>
      <p:cxnSp>
        <p:nvCxnSpPr>
          <p:cNvPr id="187" name="Google Shape;187;p15"/>
          <p:cNvCxnSpPr/>
          <p:nvPr/>
        </p:nvCxnSpPr>
        <p:spPr>
          <a:xfrm flipH="1">
            <a:off x="7126014" y="1474643"/>
            <a:ext cx="2237607" cy="803474"/>
          </a:xfrm>
          <a:prstGeom prst="straightConnector1">
            <a:avLst/>
          </a:prstGeom>
          <a:noFill/>
          <a:ln w="38100" cap="flat" cmpd="sng">
            <a:solidFill>
              <a:srgbClr val="370661"/>
            </a:solidFill>
            <a:prstDash val="solid"/>
            <a:round/>
            <a:headEnd type="none" w="sm" len="sm"/>
            <a:tailEnd type="triangle" w="med" len="med"/>
          </a:ln>
        </p:spPr>
      </p:cxnSp>
      <p:cxnSp>
        <p:nvCxnSpPr>
          <p:cNvPr id="188" name="Google Shape;188;p15"/>
          <p:cNvCxnSpPr/>
          <p:nvPr/>
        </p:nvCxnSpPr>
        <p:spPr>
          <a:xfrm rot="10800000" flipH="1">
            <a:off x="1721090" y="4311869"/>
            <a:ext cx="1250710" cy="526020"/>
          </a:xfrm>
          <a:prstGeom prst="straightConnector1">
            <a:avLst/>
          </a:prstGeom>
          <a:noFill/>
          <a:ln w="38100" cap="flat" cmpd="sng">
            <a:solidFill>
              <a:srgbClr val="370661"/>
            </a:solidFill>
            <a:prstDash val="solid"/>
            <a:round/>
            <a:headEnd type="none" w="sm" len="sm"/>
            <a:tailEnd type="triangle" w="med" len="med"/>
          </a:ln>
        </p:spPr>
      </p:cxnSp>
      <p:cxnSp>
        <p:nvCxnSpPr>
          <p:cNvPr id="189" name="Google Shape;189;p15"/>
          <p:cNvCxnSpPr/>
          <p:nvPr/>
        </p:nvCxnSpPr>
        <p:spPr>
          <a:xfrm rot="10800000">
            <a:off x="4012324" y="3899559"/>
            <a:ext cx="2777379" cy="1047156"/>
          </a:xfrm>
          <a:prstGeom prst="straightConnector1">
            <a:avLst/>
          </a:prstGeom>
          <a:noFill/>
          <a:ln w="38100" cap="flat" cmpd="sng">
            <a:solidFill>
              <a:srgbClr val="370661"/>
            </a:solidFill>
            <a:prstDash val="solid"/>
            <a:round/>
            <a:headEnd type="none" w="sm" len="sm"/>
            <a:tailEnd type="triangle" w="med" len="med"/>
          </a:ln>
        </p:spPr>
      </p:cxnSp>
    </p:spTree>
    <p:extLst>
      <p:ext uri="{BB962C8B-B14F-4D97-AF65-F5344CB8AC3E}">
        <p14:creationId xmlns:p14="http://schemas.microsoft.com/office/powerpoint/2010/main" val="2345959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075E61-411A-F542-BEF5-188910839513}"/>
              </a:ext>
            </a:extLst>
          </p:cNvPr>
          <p:cNvSpPr>
            <a:spLocks noGrp="1"/>
          </p:cNvSpPr>
          <p:nvPr>
            <p:ph type="body" idx="1"/>
          </p:nvPr>
        </p:nvSpPr>
        <p:spPr/>
        <p:txBody>
          <a:bodyPr/>
          <a:lstStyle/>
          <a:p>
            <a:r>
              <a:rPr lang="en-US" dirty="0"/>
              <a:t>In Java, the only way to have a function return multiple values is using an Object that you design for the purpose.</a:t>
            </a:r>
          </a:p>
          <a:p>
            <a:r>
              <a:rPr lang="en-US" dirty="0"/>
              <a:t>Python allows you to multiple values like this:</a:t>
            </a:r>
            <a:br>
              <a:rPr lang="en-US" dirty="0"/>
            </a:br>
            <a:br>
              <a:rPr lang="en-US" dirty="0"/>
            </a:br>
            <a:br>
              <a:rPr lang="en-US" dirty="0"/>
            </a:br>
            <a:br>
              <a:rPr lang="en-US" dirty="0"/>
            </a:br>
            <a:br>
              <a:rPr lang="en-US" dirty="0"/>
            </a:br>
            <a:br>
              <a:rPr lang="en-US" dirty="0"/>
            </a:br>
            <a:br>
              <a:rPr lang="en-US" dirty="0"/>
            </a:br>
            <a:endParaRPr lang="en-US" dirty="0"/>
          </a:p>
          <a:p>
            <a:r>
              <a:rPr lang="en-US" dirty="0"/>
              <a:t>The return type is a </a:t>
            </a:r>
            <a:r>
              <a:rPr lang="en-US" b="1" dirty="0"/>
              <a:t>tuple</a:t>
            </a:r>
            <a:endParaRPr lang="en-US" dirty="0"/>
          </a:p>
        </p:txBody>
      </p:sp>
      <p:sp>
        <p:nvSpPr>
          <p:cNvPr id="5" name="Text Placeholder 4">
            <a:extLst>
              <a:ext uri="{FF2B5EF4-FFF2-40B4-BE49-F238E27FC236}">
                <a16:creationId xmlns:a16="http://schemas.microsoft.com/office/drawing/2014/main" id="{98BFC570-07C2-F44C-8553-79AF3C455A57}"/>
              </a:ext>
            </a:extLst>
          </p:cNvPr>
          <p:cNvSpPr>
            <a:spLocks noGrp="1"/>
          </p:cNvSpPr>
          <p:nvPr>
            <p:ph type="body" idx="2"/>
          </p:nvPr>
        </p:nvSpPr>
        <p:spPr/>
        <p:txBody>
          <a:bodyPr>
            <a:normAutofit lnSpcReduction="10000"/>
          </a:bodyPr>
          <a:lstStyle/>
          <a:p>
            <a:r>
              <a:rPr lang="en-US" dirty="0"/>
              <a:t>Multiple Return Values</a:t>
            </a:r>
          </a:p>
        </p:txBody>
      </p:sp>
      <p:sp>
        <p:nvSpPr>
          <p:cNvPr id="2" name="TextBox 1">
            <a:extLst>
              <a:ext uri="{FF2B5EF4-FFF2-40B4-BE49-F238E27FC236}">
                <a16:creationId xmlns:a16="http://schemas.microsoft.com/office/drawing/2014/main" id="{5C8B4B44-BB47-D94C-B4BB-A28992017E4B}"/>
              </a:ext>
            </a:extLst>
          </p:cNvPr>
          <p:cNvSpPr txBox="1"/>
          <p:nvPr/>
        </p:nvSpPr>
        <p:spPr>
          <a:xfrm>
            <a:off x="1427355" y="2277286"/>
            <a:ext cx="3611886" cy="1631216"/>
          </a:xfrm>
          <a:prstGeom prst="rect">
            <a:avLst/>
          </a:prstGeom>
          <a:noFill/>
        </p:spPr>
        <p:txBody>
          <a:bodyPr wrap="none" rtlCol="0">
            <a:spAutoFit/>
          </a:bodyPr>
          <a:lstStyle/>
          <a:p>
            <a:r>
              <a:rPr lang="en-US" sz="2000" dirty="0">
                <a:solidFill>
                  <a:srgbClr val="006699"/>
                </a:solidFill>
              </a:rPr>
              <a:t>def</a:t>
            </a:r>
            <a:r>
              <a:rPr lang="en-US" sz="2000" dirty="0"/>
              <a:t> </a:t>
            </a:r>
            <a:r>
              <a:rPr lang="en-US" sz="2000" dirty="0" err="1">
                <a:solidFill>
                  <a:srgbClr val="CC00FF"/>
                </a:solidFill>
              </a:rPr>
              <a:t>describe_data</a:t>
            </a:r>
            <a:r>
              <a:rPr lang="en-US" sz="2000" dirty="0"/>
              <a:t>(data): </a:t>
            </a:r>
          </a:p>
          <a:p>
            <a:r>
              <a:rPr lang="en-US" sz="2000" dirty="0"/>
              <a:t>    mean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median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t>    mode </a:t>
            </a:r>
            <a:r>
              <a:rPr lang="en-US" sz="2000" dirty="0">
                <a:solidFill>
                  <a:srgbClr val="555555"/>
                </a:solidFill>
              </a:rPr>
              <a:t>=</a:t>
            </a:r>
            <a:r>
              <a:rPr lang="en-US" sz="2000" dirty="0"/>
              <a:t> </a:t>
            </a:r>
            <a:r>
              <a:rPr lang="en-US" sz="2000" dirty="0">
                <a:solidFill>
                  <a:srgbClr val="555555"/>
                </a:solidFill>
              </a:rPr>
              <a:t>...</a:t>
            </a:r>
            <a:r>
              <a:rPr lang="en-US" sz="2000" dirty="0"/>
              <a:t> </a:t>
            </a:r>
          </a:p>
          <a:p>
            <a:r>
              <a:rPr lang="en-US" sz="2000" dirty="0">
                <a:solidFill>
                  <a:srgbClr val="006699"/>
                </a:solidFill>
              </a:rPr>
              <a:t>    return</a:t>
            </a:r>
            <a:r>
              <a:rPr lang="en-US" sz="2000" dirty="0"/>
              <a:t> mean, median, mode</a:t>
            </a:r>
          </a:p>
        </p:txBody>
      </p:sp>
    </p:spTree>
    <p:extLst>
      <p:ext uri="{BB962C8B-B14F-4D97-AF65-F5344CB8AC3E}">
        <p14:creationId xmlns:p14="http://schemas.microsoft.com/office/powerpoint/2010/main" val="349642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C11D36-B340-CF4D-ABDE-38889E836A08}"/>
              </a:ext>
            </a:extLst>
          </p:cNvPr>
          <p:cNvSpPr>
            <a:spLocks noGrp="1"/>
          </p:cNvSpPr>
          <p:nvPr>
            <p:ph type="body" idx="1"/>
          </p:nvPr>
        </p:nvSpPr>
        <p:spPr/>
        <p:txBody>
          <a:bodyPr>
            <a:normAutofit/>
          </a:bodyPr>
          <a:lstStyle/>
          <a:p>
            <a:pPr lvl="0"/>
            <a:r>
              <a:rPr lang="en-US" dirty="0"/>
              <a:t>Java differentiates methods by their signature, which includes the method name and the types of its argument.  </a:t>
            </a:r>
          </a:p>
          <a:p>
            <a:pPr lvl="1">
              <a:spcBef>
                <a:spcPts val="1000"/>
              </a:spcBef>
              <a:buFont typeface="Courier New"/>
              <a:buChar char="o"/>
            </a:pPr>
            <a:r>
              <a:rPr lang="en-US" dirty="0"/>
              <a:t>Java class classes can have multiple methods with the same name</a:t>
            </a:r>
            <a:br>
              <a:rPr lang="en-US" dirty="0"/>
            </a:br>
            <a:br>
              <a:rPr lang="en-US" dirty="0"/>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br>
              <a:rPr lang="en-US" dirty="0">
                <a:solidFill>
                  <a:srgbClr val="000000"/>
                </a:solidFill>
              </a:rPr>
            </a:br>
            <a:r>
              <a:rPr lang="en-US" dirty="0">
                <a:solidFill>
                  <a:srgbClr val="000000"/>
                </a:solidFill>
              </a:rPr>
              <a:t>add(</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 </a:t>
            </a:r>
            <a:r>
              <a:rPr lang="en-US" dirty="0">
                <a:solidFill>
                  <a:srgbClr val="00008B"/>
                </a:solidFill>
              </a:rPr>
              <a:t>int</a:t>
            </a:r>
            <a:r>
              <a:rPr lang="en-US" dirty="0">
                <a:solidFill>
                  <a:srgbClr val="000000"/>
                </a:solidFill>
              </a:rPr>
              <a:t>)</a:t>
            </a:r>
            <a:r>
              <a:rPr lang="en-US" dirty="0"/>
              <a:t> </a:t>
            </a:r>
            <a:br>
              <a:rPr lang="en-US" dirty="0"/>
            </a:br>
            <a:r>
              <a:rPr lang="en-US" dirty="0">
                <a:solidFill>
                  <a:srgbClr val="000000"/>
                </a:solidFill>
              </a:rPr>
              <a:t>add(</a:t>
            </a:r>
            <a:r>
              <a:rPr lang="en-US" dirty="0">
                <a:solidFill>
                  <a:srgbClr val="00008B"/>
                </a:solidFill>
              </a:rPr>
              <a:t>float</a:t>
            </a:r>
            <a:r>
              <a:rPr lang="en-US" dirty="0">
                <a:solidFill>
                  <a:srgbClr val="000000"/>
                </a:solidFill>
              </a:rPr>
              <a:t>, </a:t>
            </a:r>
            <a:r>
              <a:rPr lang="en-US" dirty="0">
                <a:solidFill>
                  <a:srgbClr val="00008B"/>
                </a:solidFill>
              </a:rPr>
              <a:t>float</a:t>
            </a:r>
            <a:r>
              <a:rPr lang="en-US" dirty="0">
                <a:solidFill>
                  <a:srgbClr val="000000"/>
                </a:solidFill>
              </a:rPr>
              <a:t>) </a:t>
            </a:r>
            <a:endParaRPr lang="en-US" dirty="0"/>
          </a:p>
          <a:p>
            <a:pPr lvl="0"/>
            <a:r>
              <a:rPr lang="en-US" dirty="0"/>
              <a:t>Python doesn’t allow function overloading like Java does</a:t>
            </a:r>
          </a:p>
          <a:p>
            <a:pPr lvl="1">
              <a:spcBef>
                <a:spcPts val="1000"/>
              </a:spcBef>
              <a:buFont typeface="Courier New"/>
              <a:buChar char="o"/>
            </a:pPr>
            <a:r>
              <a:rPr lang="en-US" dirty="0"/>
              <a:t>Unlike Java, a Python function is specified by its name alone</a:t>
            </a:r>
          </a:p>
          <a:p>
            <a:pPr lvl="1">
              <a:spcBef>
                <a:spcPts val="1000"/>
              </a:spcBef>
              <a:buFont typeface="Courier New"/>
              <a:buChar char="o"/>
            </a:pPr>
            <a:r>
              <a:rPr lang="en-US" dirty="0"/>
              <a:t>Two different functions can’t have the same name, even if they have different numbers, order, or names of arguments</a:t>
            </a:r>
          </a:p>
          <a:p>
            <a:pPr marL="558800" lvl="1" indent="0">
              <a:spcBef>
                <a:spcPts val="1000"/>
              </a:spcBef>
              <a:buNone/>
            </a:pPr>
            <a:endParaRPr lang="en-US" dirty="0"/>
          </a:p>
          <a:p>
            <a:pPr lvl="0"/>
            <a:r>
              <a:rPr lang="en-US" dirty="0"/>
              <a:t>But </a:t>
            </a:r>
            <a:r>
              <a:rPr lang="en-US" b="1" dirty="0"/>
              <a:t>operator</a:t>
            </a:r>
            <a:r>
              <a:rPr lang="en-US" dirty="0"/>
              <a:t> overloading (overloading +, ==, -, etc.) is possible using special methods on when you implement a class</a:t>
            </a:r>
          </a:p>
          <a:p>
            <a:endParaRPr lang="en-US" dirty="0"/>
          </a:p>
        </p:txBody>
      </p:sp>
      <p:sp>
        <p:nvSpPr>
          <p:cNvPr id="3" name="Text Placeholder 2">
            <a:extLst>
              <a:ext uri="{FF2B5EF4-FFF2-40B4-BE49-F238E27FC236}">
                <a16:creationId xmlns:a16="http://schemas.microsoft.com/office/drawing/2014/main" id="{52EB3D5B-CC5B-BE4A-869B-704CCBEFF55E}"/>
              </a:ext>
            </a:extLst>
          </p:cNvPr>
          <p:cNvSpPr>
            <a:spLocks noGrp="1"/>
          </p:cNvSpPr>
          <p:nvPr>
            <p:ph type="body" idx="2"/>
          </p:nvPr>
        </p:nvSpPr>
        <p:spPr/>
        <p:txBody>
          <a:bodyPr>
            <a:normAutofit lnSpcReduction="10000"/>
          </a:bodyPr>
          <a:lstStyle/>
          <a:p>
            <a:r>
              <a:rPr lang="en-US" dirty="0"/>
              <a:t>No Function Overloading</a:t>
            </a:r>
          </a:p>
        </p:txBody>
      </p:sp>
    </p:spTree>
    <p:extLst>
      <p:ext uri="{BB962C8B-B14F-4D97-AF65-F5344CB8AC3E}">
        <p14:creationId xmlns:p14="http://schemas.microsoft.com/office/powerpoint/2010/main" val="896648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4996E4-2191-174E-B13D-CDAFE4683C65}"/>
              </a:ext>
            </a:extLst>
          </p:cNvPr>
          <p:cNvSpPr>
            <a:spLocks noGrp="1"/>
          </p:cNvSpPr>
          <p:nvPr>
            <p:ph type="body" idx="1"/>
          </p:nvPr>
        </p:nvSpPr>
        <p:spPr/>
        <p:txBody>
          <a:bodyPr/>
          <a:lstStyle/>
          <a:p>
            <a:pPr lvl="0"/>
            <a:r>
              <a:rPr lang="en-US" dirty="0"/>
              <a:t>You can provide default values for a function’s arguments </a:t>
            </a:r>
          </a:p>
          <a:p>
            <a:pPr lvl="0"/>
            <a:r>
              <a:rPr lang="en-US" dirty="0"/>
              <a:t>These arguments are optional when the function is called</a:t>
            </a: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(b, c=3, d=</a:t>
            </a:r>
            <a:r>
              <a:rPr lang="en-US" b="1" dirty="0">
                <a:solidFill>
                  <a:srgbClr val="008000"/>
                </a:solidFill>
                <a:latin typeface="Courier New"/>
                <a:ea typeface="Courier New"/>
                <a:cs typeface="Courier New"/>
                <a:sym typeface="Courier New"/>
              </a:rPr>
              <a:t>"hello"</a:t>
            </a:r>
            <a:r>
              <a:rPr lang="en-US" b="1" dirty="0">
                <a:latin typeface="Courier New"/>
                <a:ea typeface="Courier New"/>
                <a:cs typeface="Courier New"/>
                <a:sym typeface="Courier New"/>
              </a:rPr>
              <a:t>):</a:t>
            </a:r>
            <a:endParaRPr lang="en-US" b="1"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b + c</a:t>
            </a:r>
            <a:endParaRPr lang="en-US" b="1"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r>
              <a:rPr lang="en-US" b="1" dirty="0">
                <a:solidFill>
                  <a:srgbClr val="008000"/>
                </a:solidFill>
                <a:latin typeface="Courier New"/>
                <a:ea typeface="Courier New"/>
                <a:cs typeface="Courier New"/>
                <a:sym typeface="Courier New"/>
              </a:rPr>
              <a:t>"bob"</a:t>
            </a:r>
            <a:r>
              <a:rPr lang="en-US" b="1" dirty="0">
                <a:latin typeface="Courier New"/>
                <a:ea typeface="Courier New"/>
                <a:cs typeface="Courier New"/>
                <a:sym typeface="Courier New"/>
              </a:rPr>
              <a:t>)</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(5,3)</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(5)</a:t>
            </a:r>
            <a:endParaRPr lang="en-US" b="1" dirty="0"/>
          </a:p>
          <a:p>
            <a:pPr lvl="0">
              <a:buNone/>
            </a:pPr>
            <a:r>
              <a:rPr lang="en-US" b="1" dirty="0">
                <a:solidFill>
                  <a:srgbClr val="E69138"/>
                </a:solidFill>
                <a:latin typeface="Courier New"/>
                <a:ea typeface="Courier New"/>
                <a:cs typeface="Courier New"/>
                <a:sym typeface="Courier New"/>
              </a:rPr>
              <a:t>8</a:t>
            </a:r>
            <a:endParaRPr lang="en-US" b="1" dirty="0">
              <a:solidFill>
                <a:srgbClr val="E69138"/>
              </a:solidFill>
            </a:endParaRPr>
          </a:p>
          <a:p>
            <a:pPr lvl="0"/>
            <a:r>
              <a:rPr lang="en-US" dirty="0"/>
              <a:t>Non-default argument should always precede default arguments; otherwise, it reports</a:t>
            </a:r>
            <a:r>
              <a:rPr lang="en-US" dirty="0">
                <a:solidFill>
                  <a:srgbClr val="E69138"/>
                </a:solidFill>
              </a:rPr>
              <a:t> </a:t>
            </a:r>
            <a:r>
              <a:rPr lang="en-US" b="1" dirty="0" err="1">
                <a:solidFill>
                  <a:srgbClr val="E69138"/>
                </a:solidFill>
                <a:latin typeface="Courier New"/>
                <a:ea typeface="Courier New"/>
                <a:cs typeface="Courier New"/>
                <a:sym typeface="Courier New"/>
              </a:rPr>
              <a:t>SyntaxError</a:t>
            </a:r>
            <a:endParaRPr lang="en-US" b="1" dirty="0">
              <a:solidFill>
                <a:srgbClr val="E69138"/>
              </a:solidFill>
              <a:latin typeface="Courier New"/>
              <a:ea typeface="Courier New"/>
              <a:cs typeface="Courier New"/>
              <a:sym typeface="Courier New"/>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BBA8EAE9-073E-AE4C-926C-F84631BE12B6}"/>
              </a:ext>
            </a:extLst>
          </p:cNvPr>
          <p:cNvSpPr>
            <a:spLocks noGrp="1"/>
          </p:cNvSpPr>
          <p:nvPr>
            <p:ph type="body" idx="2"/>
          </p:nvPr>
        </p:nvSpPr>
        <p:spPr/>
        <p:txBody>
          <a:bodyPr>
            <a:normAutofit lnSpcReduction="10000"/>
          </a:bodyPr>
          <a:lstStyle/>
          <a:p>
            <a:r>
              <a:rPr lang="en-US" dirty="0"/>
              <a:t>Default Values for Arguments</a:t>
            </a:r>
          </a:p>
        </p:txBody>
      </p:sp>
    </p:spTree>
    <p:extLst>
      <p:ext uri="{BB962C8B-B14F-4D97-AF65-F5344CB8AC3E}">
        <p14:creationId xmlns:p14="http://schemas.microsoft.com/office/powerpoint/2010/main" val="86340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90ACD5-65F2-CB47-890F-7542BB5CA77C}"/>
              </a:ext>
            </a:extLst>
          </p:cNvPr>
          <p:cNvSpPr>
            <a:spLocks noGrp="1"/>
          </p:cNvSpPr>
          <p:nvPr>
            <p:ph type="body" idx="1"/>
          </p:nvPr>
        </p:nvSpPr>
        <p:spPr/>
        <p:txBody>
          <a:bodyPr/>
          <a:lstStyle/>
          <a:p>
            <a:pPr lvl="0"/>
            <a:r>
              <a:rPr lang="en-US" dirty="0"/>
              <a:t>Functions can be called with arguments out of order </a:t>
            </a:r>
          </a:p>
          <a:p>
            <a:pPr lvl="0"/>
            <a:r>
              <a:rPr lang="en-US" dirty="0"/>
              <a:t>These arguments are specified in the call</a:t>
            </a:r>
          </a:p>
          <a:p>
            <a:pPr lvl="0"/>
            <a:r>
              <a:rPr lang="en-US" dirty="0"/>
              <a:t>Keyword arguments can be used after all other arguments. </a:t>
            </a:r>
          </a:p>
          <a:p>
            <a:pPr lvl="0">
              <a:buNone/>
            </a:pPr>
            <a:endParaRPr lang="en-US"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a:solidFill>
                  <a:srgbClr val="FF6600"/>
                </a:solidFill>
                <a:latin typeface="Courier New"/>
                <a:ea typeface="Courier New"/>
                <a:cs typeface="Courier New"/>
                <a:sym typeface="Courier New"/>
              </a:rPr>
              <a:t>def</a:t>
            </a:r>
            <a:r>
              <a:rPr lang="en-US" b="1" dirty="0">
                <a:latin typeface="Courier New"/>
                <a:ea typeface="Courier New"/>
                <a:cs typeface="Courier New"/>
                <a:sym typeface="Courier New"/>
              </a:rPr>
              <a:t> </a:t>
            </a:r>
            <a:r>
              <a:rPr lang="en-US" b="1" dirty="0" err="1">
                <a:solidFill>
                  <a:srgbClr val="0070C0"/>
                </a:solidFill>
                <a:latin typeface="Courier New"/>
                <a:ea typeface="Courier New"/>
                <a:cs typeface="Courier New"/>
                <a:sym typeface="Courier New"/>
              </a:rPr>
              <a:t>myfun</a:t>
            </a:r>
            <a:r>
              <a:rPr lang="en-US" b="1" dirty="0">
                <a:latin typeface="Courier New"/>
                <a:ea typeface="Courier New"/>
                <a:cs typeface="Courier New"/>
                <a:sym typeface="Courier New"/>
              </a:rPr>
              <a:t>(a, b, c):</a:t>
            </a:r>
            <a:endParaRPr lang="en-US" dirty="0"/>
          </a:p>
          <a:p>
            <a:pPr lvl="0">
              <a:buNone/>
            </a:pPr>
            <a:r>
              <a:rPr lang="en-US" b="1" dirty="0">
                <a:solidFill>
                  <a:srgbClr val="FF6600"/>
                </a:solidFill>
                <a:latin typeface="Courier New"/>
                <a:ea typeface="Courier New"/>
                <a:cs typeface="Courier New"/>
                <a:sym typeface="Courier New"/>
              </a:rPr>
              <a:t>		return</a:t>
            </a:r>
            <a:r>
              <a:rPr lang="en-US" b="1" dirty="0">
                <a:latin typeface="Courier New"/>
                <a:ea typeface="Courier New"/>
                <a:cs typeface="Courier New"/>
                <a:sym typeface="Courier New"/>
              </a:rPr>
              <a:t> a – b</a:t>
            </a:r>
            <a:endParaRPr lang="en-US" dirty="0"/>
          </a:p>
          <a:p>
            <a:pPr lvl="0">
              <a:buNone/>
            </a:pPr>
            <a:endParaRPr lang="en-US" b="1" dirty="0">
              <a:latin typeface="Courier New"/>
              <a:ea typeface="Courier New"/>
              <a:cs typeface="Courier New"/>
              <a:sym typeface="Courier New"/>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(2, 1, 43)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t>
            </a:r>
            <a:r>
              <a:rPr lang="en-US" b="1" dirty="0">
                <a:solidFill>
                  <a:srgbClr val="C00000"/>
                </a:solidFill>
                <a:latin typeface="Courier New"/>
                <a:ea typeface="Courier New"/>
                <a:cs typeface="Courier New"/>
                <a:sym typeface="Courier New"/>
              </a:rPr>
              <a:t>c=43, b=1, a=2</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solidFill>
                  <a:srgbClr val="660033"/>
                </a:solidFill>
                <a:latin typeface="Courier New"/>
                <a:ea typeface="Courier New"/>
                <a:cs typeface="Courier New"/>
                <a:sym typeface="Courier New"/>
              </a:rPr>
              <a:t>&gt;&gt;&gt;</a:t>
            </a:r>
            <a:r>
              <a:rPr lang="en-US" b="1" dirty="0">
                <a:latin typeface="Courier New"/>
                <a:ea typeface="Courier New"/>
                <a:cs typeface="Courier New"/>
                <a:sym typeface="Courier New"/>
              </a:rPr>
              <a: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(2, </a:t>
            </a:r>
            <a:r>
              <a:rPr lang="en-US" b="1" dirty="0">
                <a:solidFill>
                  <a:srgbClr val="C00000"/>
                </a:solidFill>
                <a:latin typeface="Courier New"/>
                <a:ea typeface="Courier New"/>
                <a:cs typeface="Courier New"/>
                <a:sym typeface="Courier New"/>
              </a:rPr>
              <a:t>c=43, b=1</a:t>
            </a:r>
            <a:r>
              <a:rPr lang="en-US" b="1"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1</a:t>
            </a:r>
            <a:endParaRPr lang="en-US" dirty="0">
              <a:solidFill>
                <a:srgbClr val="E69138"/>
              </a:solidFill>
            </a:endParaRPr>
          </a:p>
          <a:p>
            <a:pPr lvl="0">
              <a:buNone/>
            </a:pPr>
            <a:r>
              <a:rPr lang="en-US" b="1" dirty="0">
                <a:latin typeface="Courier New"/>
                <a:ea typeface="Courier New"/>
                <a:cs typeface="Courier New"/>
                <a:sym typeface="Courier New"/>
              </a:rPr>
              <a:t>&gt;&gt;&gt; </a:t>
            </a:r>
            <a:r>
              <a:rPr lang="en-US" b="1" dirty="0" err="1">
                <a:latin typeface="Courier New"/>
                <a:ea typeface="Courier New"/>
                <a:cs typeface="Courier New"/>
                <a:sym typeface="Courier New"/>
              </a:rPr>
              <a:t>myfun</a:t>
            </a:r>
            <a:r>
              <a:rPr lang="en-US" b="1" dirty="0">
                <a:latin typeface="Courier New"/>
                <a:ea typeface="Courier New"/>
                <a:cs typeface="Courier New"/>
                <a:sym typeface="Courier New"/>
              </a:rPr>
              <a:t>(a=2, b=3, 5)</a:t>
            </a:r>
            <a:endParaRPr lang="en-US" dirty="0"/>
          </a:p>
          <a:p>
            <a:pPr marL="0" lvl="0" indent="0">
              <a:buNone/>
            </a:pPr>
            <a:r>
              <a:rPr lang="en-US" b="1" dirty="0">
                <a:solidFill>
                  <a:srgbClr val="E69138"/>
                </a:solidFill>
                <a:latin typeface="Courier"/>
                <a:ea typeface="Courier"/>
                <a:cs typeface="Courier"/>
                <a:sym typeface="Courier"/>
              </a:rPr>
              <a:t>  </a:t>
            </a:r>
            <a:r>
              <a:rPr lang="en-US" b="1" dirty="0">
                <a:solidFill>
                  <a:srgbClr val="E69138"/>
                </a:solidFill>
                <a:latin typeface="Courier New"/>
                <a:ea typeface="Courier New"/>
                <a:cs typeface="Courier New"/>
                <a:sym typeface="Courier New"/>
              </a:rPr>
              <a:t>File "&lt;stdin&gt;", line 1</a:t>
            </a:r>
            <a:endParaRPr lang="en-US" dirty="0">
              <a:solidFill>
                <a:srgbClr val="E69138"/>
              </a:solidFill>
            </a:endParaRPr>
          </a:p>
          <a:p>
            <a:pPr marL="0" lvl="0" indent="0">
              <a:buNone/>
            </a:pPr>
            <a:r>
              <a:rPr lang="en-US" b="1" dirty="0" err="1">
                <a:solidFill>
                  <a:srgbClr val="E69138"/>
                </a:solidFill>
                <a:latin typeface="Courier New"/>
                <a:ea typeface="Courier New"/>
                <a:cs typeface="Courier New"/>
                <a:sym typeface="Courier New"/>
              </a:rPr>
              <a:t>SyntaxError</a:t>
            </a:r>
            <a:r>
              <a:rPr lang="en-US" b="1" dirty="0">
                <a:solidFill>
                  <a:srgbClr val="E69138"/>
                </a:solidFill>
                <a:latin typeface="Courier New"/>
                <a:ea typeface="Courier New"/>
                <a:cs typeface="Courier New"/>
                <a:sym typeface="Courier New"/>
              </a:rPr>
              <a:t>: positional argument follows keyword argument</a:t>
            </a:r>
            <a:endParaRPr lang="en-US" dirty="0">
              <a:solidFill>
                <a:srgbClr val="E69138"/>
              </a:solidFill>
            </a:endParaRPr>
          </a:p>
          <a:p>
            <a:pPr lvl="0" indent="-457200">
              <a:spcBef>
                <a:spcPts val="480"/>
              </a:spcBef>
              <a:buClr>
                <a:srgbClr val="FF0000"/>
              </a:buClr>
              <a:buSzPts val="2640"/>
              <a:buNone/>
            </a:pPr>
            <a:endParaRPr lang="en-US" sz="2400" dirty="0">
              <a:solidFill>
                <a:srgbClr val="660066"/>
              </a:solidFill>
              <a:latin typeface="Courier New"/>
              <a:ea typeface="Courier New"/>
              <a:cs typeface="Courier New"/>
              <a:sym typeface="Courier New"/>
            </a:endParaRPr>
          </a:p>
          <a:p>
            <a:pPr lvl="0" indent="-457200">
              <a:spcBef>
                <a:spcPts val="480"/>
              </a:spcBef>
              <a:buClr>
                <a:srgbClr val="FF0000"/>
              </a:buClr>
              <a:buSzPts val="2640"/>
              <a:buNone/>
            </a:pPr>
            <a:endParaRPr lang="en-US" sz="2400" b="1" i="1" dirty="0">
              <a:solidFill>
                <a:srgbClr val="C00000"/>
              </a:solidFill>
              <a:latin typeface="Arial"/>
              <a:ea typeface="Arial"/>
              <a:cs typeface="Arial"/>
              <a:sym typeface="Arial"/>
            </a:endParaRPr>
          </a:p>
          <a:p>
            <a:endParaRPr lang="en-US" dirty="0"/>
          </a:p>
        </p:txBody>
      </p:sp>
      <p:sp>
        <p:nvSpPr>
          <p:cNvPr id="3" name="Text Placeholder 2">
            <a:extLst>
              <a:ext uri="{FF2B5EF4-FFF2-40B4-BE49-F238E27FC236}">
                <a16:creationId xmlns:a16="http://schemas.microsoft.com/office/drawing/2014/main" id="{5BC95CFF-803E-3B4C-80B3-D5D4D8F07522}"/>
              </a:ext>
            </a:extLst>
          </p:cNvPr>
          <p:cNvSpPr>
            <a:spLocks noGrp="1"/>
          </p:cNvSpPr>
          <p:nvPr>
            <p:ph type="body" idx="2"/>
          </p:nvPr>
        </p:nvSpPr>
        <p:spPr/>
        <p:txBody>
          <a:bodyPr>
            <a:normAutofit lnSpcReduction="10000"/>
          </a:bodyPr>
          <a:lstStyle/>
          <a:p>
            <a:r>
              <a:rPr lang="en-US" dirty="0"/>
              <a:t>Keyword Arguments</a:t>
            </a:r>
          </a:p>
        </p:txBody>
      </p:sp>
    </p:spTree>
    <p:extLst>
      <p:ext uri="{BB962C8B-B14F-4D97-AF65-F5344CB8AC3E}">
        <p14:creationId xmlns:p14="http://schemas.microsoft.com/office/powerpoint/2010/main" val="3682485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args</a:t>
            </a:r>
            <a:endParaRPr sz="3400" dirty="0">
              <a:solidFill>
                <a:srgbClr val="370661"/>
              </a:solidFill>
            </a:endParaRPr>
          </a:p>
        </p:txBody>
      </p:sp>
      <p:sp>
        <p:nvSpPr>
          <p:cNvPr id="217" name="Google Shape;217;p19"/>
          <p:cNvSpPr txBox="1">
            <a:spLocks noGrp="1"/>
          </p:cNvSpPr>
          <p:nvPr>
            <p:ph type="body" idx="1"/>
          </p:nvPr>
        </p:nvSpPr>
        <p:spPr>
          <a:xfrm>
            <a:off x="549818" y="1338546"/>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non-keyword</a:t>
            </a:r>
            <a:r>
              <a:rPr lang="en-US" dirty="0"/>
              <a:t> arguments to your function.</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pic>
        <p:nvPicPr>
          <p:cNvPr id="218" name="Google Shape;218;p19"/>
          <p:cNvPicPr preferRelativeResize="0"/>
          <p:nvPr/>
        </p:nvPicPr>
        <p:blipFill rotWithShape="1">
          <a:blip r:embed="rId3">
            <a:alphaModFix/>
          </a:blip>
          <a:srcRect/>
          <a:stretch/>
        </p:blipFill>
        <p:spPr>
          <a:xfrm>
            <a:off x="2690231" y="63479"/>
            <a:ext cx="1265663" cy="1265663"/>
          </a:xfrm>
          <a:prstGeom prst="rect">
            <a:avLst/>
          </a:prstGeom>
          <a:noFill/>
          <a:ln>
            <a:noFill/>
          </a:ln>
        </p:spPr>
      </p:pic>
      <p:sp>
        <p:nvSpPr>
          <p:cNvPr id="5" name="TextBox 4">
            <a:extLst>
              <a:ext uri="{FF2B5EF4-FFF2-40B4-BE49-F238E27FC236}">
                <a16:creationId xmlns:a16="http://schemas.microsoft.com/office/drawing/2014/main" id="{8E72A0E2-AB69-1C44-BB66-757AD5B6EA3E}"/>
              </a:ext>
            </a:extLst>
          </p:cNvPr>
          <p:cNvSpPr txBox="1"/>
          <p:nvPr/>
        </p:nvSpPr>
        <p:spPr>
          <a:xfrm>
            <a:off x="1037400" y="2664835"/>
            <a:ext cx="8802410" cy="3170099"/>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args</a:t>
            </a:r>
            <a:r>
              <a:rPr lang="en-US" sz="2000" dirty="0">
                <a:solidFill>
                  <a:srgbClr val="C8333F"/>
                </a:solidFill>
                <a:latin typeface="Menlo-Regular" panose="020B0609030804020204" pitchFamily="49" charset="0"/>
              </a:rPr>
              <a:t> is a tuple of arguments passed to the </a:t>
            </a:r>
            <a:r>
              <a:rPr lang="en-US" sz="2000" dirty="0" err="1">
                <a:solidFill>
                  <a:srgbClr val="C8333F"/>
                </a:solidFill>
                <a:latin typeface="Menlo-Regular" panose="020B0609030804020204" pitchFamily="49" charset="0"/>
              </a:rPr>
              <a:t>fn</a:t>
            </a:r>
            <a:r>
              <a:rPr lang="en-US" sz="2000" dirty="0">
                <a:solidFill>
                  <a:srgbClr val="C8333F"/>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('a', 'b', 'c’)</a:t>
            </a:r>
            <a:br>
              <a:rPr lang="en-US" sz="2000" dirty="0">
                <a:solidFill>
                  <a:schemeClr val="tx1"/>
                </a:solidFill>
                <a:latin typeface="Menlo-Regular" panose="020B0609030804020204" pitchFamily="49" charset="0"/>
              </a:rPr>
            </a:br>
            <a:br>
              <a:rPr lang="en-US" sz="2000" dirty="0">
                <a:solidFill>
                  <a:schemeClr val="tx1"/>
                </a:solidFill>
                <a:latin typeface="Menlo-Regular" panose="020B0609030804020204" pitchFamily="49" charset="0"/>
              </a:rPr>
            </a:b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'c’</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print_everything</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lst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 'b', 'c')</a:t>
            </a:r>
            <a:endParaRPr lang="en-US" sz="2000" dirty="0">
              <a:solidFill>
                <a:schemeClr val="tx2"/>
              </a:solidFill>
            </a:endParaRPr>
          </a:p>
        </p:txBody>
      </p:sp>
    </p:spTree>
    <p:extLst>
      <p:ext uri="{BB962C8B-B14F-4D97-AF65-F5344CB8AC3E}">
        <p14:creationId xmlns:p14="http://schemas.microsoft.com/office/powerpoint/2010/main" val="29495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6" name="Google Shape;226;p20"/>
          <p:cNvPicPr preferRelativeResize="0"/>
          <p:nvPr/>
        </p:nvPicPr>
        <p:blipFill rotWithShape="1">
          <a:blip r:embed="rId3">
            <a:alphaModFix/>
          </a:blip>
          <a:srcRect t="-11473" b="11473"/>
          <a:stretch/>
        </p:blipFill>
        <p:spPr>
          <a:xfrm>
            <a:off x="3030441" y="-207499"/>
            <a:ext cx="1568079" cy="1661695"/>
          </a:xfrm>
          <a:prstGeom prst="rect">
            <a:avLst/>
          </a:prstGeom>
          <a:noFill/>
          <a:ln>
            <a:noFill/>
          </a:ln>
        </p:spPr>
      </p:pic>
      <p:sp>
        <p:nvSpPr>
          <p:cNvPr id="224" name="Google Shape;224;p2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t>
            </a:r>
            <a:r>
              <a:rPr lang="en-US" sz="3400" dirty="0" err="1">
                <a:solidFill>
                  <a:srgbClr val="370661"/>
                </a:solidFill>
              </a:rPr>
              <a:t>kwargs</a:t>
            </a:r>
            <a:endParaRPr sz="3400" dirty="0">
              <a:solidFill>
                <a:srgbClr val="370661"/>
              </a:solidFill>
            </a:endParaRPr>
          </a:p>
        </p:txBody>
      </p:sp>
      <p:sp>
        <p:nvSpPr>
          <p:cNvPr id="225" name="Google Shape;225;p2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Suppose you want to accept a variable number of </a:t>
            </a:r>
            <a:r>
              <a:rPr lang="en-US" dirty="0">
                <a:solidFill>
                  <a:srgbClr val="FF0000"/>
                </a:solidFill>
              </a:rPr>
              <a:t>keyword</a:t>
            </a:r>
            <a:r>
              <a:rPr lang="en-US" dirty="0"/>
              <a:t> arguments to your function.</a:t>
            </a:r>
            <a:endParaRPr sz="2000" dirty="0">
              <a:latin typeface="Courier New"/>
              <a:ea typeface="Courier New"/>
              <a:cs typeface="Courier New"/>
              <a:sym typeface="Courier New"/>
            </a:endParaRPr>
          </a:p>
          <a:p>
            <a:pPr marL="0" lvl="0" indent="0">
              <a:buNone/>
            </a:pPr>
            <a:endParaRPr sz="1200" b="1" dirty="0">
              <a:solidFill>
                <a:srgbClr val="000000"/>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3" name="Rectangle 2">
            <a:extLst>
              <a:ext uri="{FF2B5EF4-FFF2-40B4-BE49-F238E27FC236}">
                <a16:creationId xmlns:a16="http://schemas.microsoft.com/office/drawing/2014/main" id="{480E5255-4ECE-424E-B88B-DA31AE5B66A9}"/>
              </a:ext>
            </a:extLst>
          </p:cNvPr>
          <p:cNvSpPr/>
          <p:nvPr/>
        </p:nvSpPr>
        <p:spPr>
          <a:xfrm>
            <a:off x="604998" y="2406360"/>
            <a:ext cx="11109208" cy="3170099"/>
          </a:xfrm>
          <a:prstGeom prst="rect">
            <a:avLst/>
          </a:prstGeom>
        </p:spPr>
        <p:txBody>
          <a:bodyPr wrap="square">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878787"/>
                </a:solidFill>
                <a:latin typeface="Menlo-Regular" panose="020B0609030804020204" pitchFamily="49" charset="0"/>
              </a:rPr>
              <a:t># </a:t>
            </a:r>
            <a:r>
              <a:rPr lang="en-US" sz="2000" dirty="0" err="1">
                <a:solidFill>
                  <a:srgbClr val="878787"/>
                </a:solidFill>
                <a:latin typeface="Menlo-Regular" panose="020B0609030804020204" pitchFamily="49" charset="0"/>
              </a:rPr>
              <a:t>kwargs</a:t>
            </a:r>
            <a:r>
              <a:rPr lang="en-US" sz="2000" dirty="0">
                <a:solidFill>
                  <a:srgbClr val="878787"/>
                </a:solidFill>
                <a:latin typeface="Menlo-Regular" panose="020B0609030804020204" pitchFamily="49" charset="0"/>
              </a:rPr>
              <a:t> is a </a:t>
            </a:r>
            <a:r>
              <a:rPr lang="en-US" sz="2000" dirty="0" err="1">
                <a:solidFill>
                  <a:srgbClr val="878787"/>
                </a:solidFill>
                <a:latin typeface="Menlo-Regular" panose="020B0609030804020204" pitchFamily="49" charset="0"/>
              </a:rPr>
              <a:t>dict</a:t>
            </a:r>
            <a:r>
              <a:rPr lang="en-US" sz="2000" dirty="0">
                <a:solidFill>
                  <a:srgbClr val="878787"/>
                </a:solidFill>
                <a:latin typeface="Menlo-Regular" panose="020B0609030804020204" pitchFamily="49" charset="0"/>
              </a:rPr>
              <a:t> of the keyword </a:t>
            </a:r>
            <a:r>
              <a:rPr lang="en-US" sz="2000" dirty="0" err="1">
                <a:solidFill>
                  <a:srgbClr val="878787"/>
                </a:solidFill>
                <a:latin typeface="Menlo-Regular" panose="020B0609030804020204" pitchFamily="49" charset="0"/>
              </a:rPr>
              <a:t>args</a:t>
            </a:r>
            <a:r>
              <a:rPr lang="en-US" sz="2000" dirty="0">
                <a:solidFill>
                  <a:srgbClr val="878787"/>
                </a:solidFill>
                <a:latin typeface="Menlo-Regular" panose="020B0609030804020204" pitchFamily="49" charset="0"/>
              </a:rPr>
              <a:t> passed to the </a:t>
            </a:r>
            <a:r>
              <a:rPr lang="en-US" sz="2000" dirty="0" err="1">
                <a:solidFill>
                  <a:srgbClr val="878787"/>
                </a:solidFill>
                <a:latin typeface="Menlo-Regular" panose="020B0609030804020204" pitchFamily="49" charset="0"/>
              </a:rPr>
              <a:t>fn</a:t>
            </a:r>
            <a:endParaRPr lang="en-US" sz="2000" dirty="0">
              <a:solidFill>
                <a:srgbClr val="878787"/>
              </a:solidFill>
              <a:latin typeface="Menlo-Regular" panose="020B0609030804020204" pitchFamily="49" charset="0"/>
            </a:endParaRP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first_name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"John"</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last_name</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"Doe"</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'John',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'Doe’}</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first_name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'Wei'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a:t>
            </a:r>
            <a:r>
              <a:rPr lang="en-US" sz="2000" dirty="0" err="1">
                <a:solidFill>
                  <a:srgbClr val="C8333F"/>
                </a:solidFill>
                <a:latin typeface="Menlo-Regular" panose="020B0609030804020204" pitchFamily="49" charset="0"/>
              </a:rPr>
              <a:t>last_name</a:t>
            </a:r>
            <a:r>
              <a:rPr lang="en-US" sz="2000" dirty="0">
                <a:solidFill>
                  <a:srgbClr val="C8333F"/>
                </a:solidFill>
                <a:latin typeface="Menlo-Regular" panose="020B0609030804020204" pitchFamily="49" charset="0"/>
              </a:rPr>
              <a: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'Xu’</a:t>
            </a:r>
            <a:r>
              <a:rPr lang="en-US" sz="2000" dirty="0">
                <a:solidFill>
                  <a:srgbClr val="262626"/>
                </a:solidFill>
                <a:latin typeface="Menlo-Regular" panose="020B0609030804020204" pitchFamily="49" charset="0"/>
              </a:rPr>
              <a:t>}</a:t>
            </a:r>
          </a:p>
          <a:p>
            <a:r>
              <a:rPr lang="en-US" sz="2000" dirty="0" err="1">
                <a:solidFill>
                  <a:srgbClr val="262626"/>
                </a:solidFill>
                <a:latin typeface="Menlo-Regular" panose="020B0609030804020204" pitchFamily="49" charset="0"/>
              </a:rPr>
              <a:t>print_keyword_args</a:t>
            </a:r>
            <a:r>
              <a:rPr lang="en-US" sz="2000" dirty="0">
                <a:solidFill>
                  <a:srgbClr val="262626"/>
                </a:solidFill>
                <a:latin typeface="Menlo-Regular" panose="020B0609030804020204" pitchFamily="49" charset="0"/>
              </a:rPr>
              <a:t>(</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my_dict</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a:t>
            </a:r>
            <a:r>
              <a:rPr lang="en-US" sz="2000" dirty="0" err="1">
                <a:solidFill>
                  <a:schemeClr val="tx2"/>
                </a:solidFill>
                <a:latin typeface="Menlo-Regular" panose="020B0609030804020204" pitchFamily="49" charset="0"/>
              </a:rPr>
              <a:t>first_name</a:t>
            </a:r>
            <a:r>
              <a:rPr lang="en-US" sz="2000" dirty="0">
                <a:solidFill>
                  <a:schemeClr val="tx2"/>
                </a:solidFill>
                <a:latin typeface="Menlo-Regular" panose="020B0609030804020204" pitchFamily="49" charset="0"/>
              </a:rPr>
              <a:t>': 'Wei', '</a:t>
            </a:r>
            <a:r>
              <a:rPr lang="en-US" sz="2000" dirty="0" err="1">
                <a:solidFill>
                  <a:schemeClr val="tx2"/>
                </a:solidFill>
                <a:latin typeface="Menlo-Regular" panose="020B0609030804020204" pitchFamily="49" charset="0"/>
              </a:rPr>
              <a:t>last_name</a:t>
            </a:r>
            <a:r>
              <a:rPr lang="en-US" sz="2000" dirty="0">
                <a:solidFill>
                  <a:schemeClr val="tx2"/>
                </a:solidFill>
                <a:latin typeface="Menlo-Regular" panose="020B0609030804020204" pitchFamily="49" charset="0"/>
              </a:rPr>
              <a:t>': 'Xu'}</a:t>
            </a:r>
            <a:endParaRPr lang="en-US" sz="2000" dirty="0">
              <a:solidFill>
                <a:schemeClr val="tx2"/>
              </a:solidFill>
            </a:endParaRPr>
          </a:p>
        </p:txBody>
      </p:sp>
    </p:spTree>
    <p:extLst>
      <p:ext uri="{BB962C8B-B14F-4D97-AF65-F5344CB8AC3E}">
        <p14:creationId xmlns:p14="http://schemas.microsoft.com/office/powerpoint/2010/main" val="273056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5"/>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Recommended Reading</a:t>
            </a:r>
            <a:endParaRPr>
              <a:solidFill>
                <a:srgbClr val="370661"/>
              </a:solidFill>
            </a:endParaRPr>
          </a:p>
        </p:txBody>
      </p:sp>
      <p:sp>
        <p:nvSpPr>
          <p:cNvPr id="111" name="Google Shape;111;p5"/>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dirty="0"/>
              <a:t>Python Overview</a:t>
            </a:r>
            <a:endParaRPr dirty="0"/>
          </a:p>
          <a:p>
            <a:pPr marL="914400" lvl="1" indent="-355600" algn="l" rtl="0">
              <a:lnSpc>
                <a:spcPct val="90000"/>
              </a:lnSpc>
              <a:spcBef>
                <a:spcPts val="500"/>
              </a:spcBef>
              <a:spcAft>
                <a:spcPts val="0"/>
              </a:spcAft>
              <a:buSzPct val="108108"/>
              <a:buChar char="▪"/>
            </a:pPr>
            <a:r>
              <a:rPr lang="en-US" dirty="0"/>
              <a:t>The Official Python Tutorial (</a:t>
            </a:r>
            <a:r>
              <a:rPr lang="en-US" u="sng" dirty="0">
                <a:solidFill>
                  <a:schemeClr val="hlink"/>
                </a:solidFill>
                <a:hlinkClick r:id="rId3"/>
              </a:rPr>
              <a:t>https://docs.python.org/3/tutorial/index.html</a:t>
            </a:r>
            <a:r>
              <a:rPr lang="en-US" dirty="0"/>
              <a:t>)</a:t>
            </a:r>
            <a:endParaRPr dirty="0"/>
          </a:p>
          <a:p>
            <a:pPr marL="914400" lvl="1" indent="-355600" algn="l" rtl="0">
              <a:lnSpc>
                <a:spcPct val="90000"/>
              </a:lnSpc>
              <a:spcBef>
                <a:spcPts val="500"/>
              </a:spcBef>
              <a:spcAft>
                <a:spcPts val="0"/>
              </a:spcAft>
              <a:buSzPct val="108108"/>
              <a:buChar char="▪"/>
            </a:pPr>
            <a:r>
              <a:rPr lang="en-US" dirty="0"/>
              <a:t>Slides for CIS192, Spring 2019</a:t>
            </a:r>
            <a:br>
              <a:rPr lang="en-US" dirty="0"/>
            </a:br>
            <a:r>
              <a:rPr lang="en-US" dirty="0"/>
              <a:t> (</a:t>
            </a:r>
            <a:r>
              <a:rPr lang="en-US" u="sng" dirty="0">
                <a:solidFill>
                  <a:schemeClr val="hlink"/>
                </a:solidFill>
                <a:hlinkClick r:id="rId4"/>
              </a:rPr>
              <a:t>https://www.cis.upenn.edu/~cis192/</a:t>
            </a:r>
            <a:r>
              <a:rPr lang="en-US" dirty="0"/>
              <a:t>)</a:t>
            </a:r>
            <a:endParaRPr dirty="0"/>
          </a:p>
          <a:p>
            <a:pPr marL="457200" lvl="0" indent="-355600" algn="l" rtl="0">
              <a:lnSpc>
                <a:spcPct val="90000"/>
              </a:lnSpc>
              <a:spcBef>
                <a:spcPts val="1000"/>
              </a:spcBef>
              <a:spcAft>
                <a:spcPts val="0"/>
              </a:spcAft>
              <a:buClr>
                <a:schemeClr val="dk1"/>
              </a:buClr>
              <a:buSzPct val="108108"/>
              <a:buFont typeface="Courier New"/>
              <a:buChar char="o"/>
            </a:pPr>
            <a:r>
              <a:rPr lang="en-US" b="1" dirty="0"/>
              <a:t>PEPs – Python Enhancement Proposals </a:t>
            </a:r>
            <a:endParaRPr lang="en-US" dirty="0"/>
          </a:p>
          <a:p>
            <a:pPr marL="914400" lvl="1" indent="-355600" algn="l" rtl="0">
              <a:lnSpc>
                <a:spcPct val="90000"/>
              </a:lnSpc>
              <a:spcBef>
                <a:spcPts val="500"/>
              </a:spcBef>
              <a:spcAft>
                <a:spcPts val="0"/>
              </a:spcAft>
              <a:buSzPct val="108108"/>
              <a:buChar char="▪"/>
            </a:pPr>
            <a:r>
              <a:rPr lang="en-US" u="sng" dirty="0">
                <a:solidFill>
                  <a:schemeClr val="hlink"/>
                </a:solidFill>
                <a:hlinkClick r:id="rId5"/>
              </a:rPr>
              <a:t>PEP 8</a:t>
            </a:r>
            <a:r>
              <a:rPr lang="en-US" dirty="0"/>
              <a:t> - Official Style Guide for Python Code (Guido et al)</a:t>
            </a:r>
          </a:p>
          <a:p>
            <a:pPr marL="1371600" lvl="2" indent="-342900" algn="l" rtl="0">
              <a:lnSpc>
                <a:spcPct val="90000"/>
              </a:lnSpc>
              <a:spcBef>
                <a:spcPts val="500"/>
              </a:spcBef>
              <a:spcAft>
                <a:spcPts val="0"/>
              </a:spcAft>
              <a:buSzPct val="97297"/>
              <a:buChar char="•"/>
            </a:pPr>
            <a:r>
              <a:rPr lang="en-US" dirty="0"/>
              <a:t>Style is about consistency. 4 space indents, &lt; 80 char lines</a:t>
            </a:r>
          </a:p>
          <a:p>
            <a:pPr marL="1371600" lvl="2" indent="-342900" algn="l" rtl="0">
              <a:lnSpc>
                <a:spcPct val="90000"/>
              </a:lnSpc>
              <a:spcBef>
                <a:spcPts val="500"/>
              </a:spcBef>
              <a:spcAft>
                <a:spcPts val="0"/>
              </a:spcAft>
              <a:buSzPct val="97297"/>
              <a:buChar char="•"/>
            </a:pPr>
            <a:r>
              <a:rPr lang="en-US" dirty="0"/>
              <a:t>Naming convention for functions and variables: </a:t>
            </a:r>
            <a:r>
              <a:rPr lang="en-US" dirty="0" err="1"/>
              <a:t>lower_w_under</a:t>
            </a:r>
            <a:endParaRPr lang="en-US" dirty="0"/>
          </a:p>
          <a:p>
            <a:pPr marL="1371600" lvl="2" indent="-342900" algn="l" rtl="0">
              <a:lnSpc>
                <a:spcPct val="90000"/>
              </a:lnSpc>
              <a:spcBef>
                <a:spcPts val="500"/>
              </a:spcBef>
              <a:spcAft>
                <a:spcPts val="0"/>
              </a:spcAft>
              <a:buSzPct val="97297"/>
              <a:buChar char="•"/>
            </a:pPr>
            <a:r>
              <a:rPr lang="en-US" dirty="0"/>
              <a:t>Use the automatic pep8 checker!</a:t>
            </a:r>
          </a:p>
          <a:p>
            <a:pPr marL="457200" lvl="0" indent="-355600" algn="l" rtl="0">
              <a:lnSpc>
                <a:spcPct val="90000"/>
              </a:lnSpc>
              <a:spcBef>
                <a:spcPts val="1000"/>
              </a:spcBef>
              <a:spcAft>
                <a:spcPts val="0"/>
              </a:spcAft>
              <a:buClr>
                <a:schemeClr val="dk1"/>
              </a:buClr>
              <a:buSzPct val="108108"/>
              <a:buFont typeface="Courier New"/>
              <a:buChar char="o"/>
            </a:pPr>
            <a:r>
              <a:rPr lang="en-US" dirty="0"/>
              <a:t>PEP 20 – The Zen of Python (Tim Peters)  (try: </a:t>
            </a:r>
            <a:r>
              <a:rPr lang="en-US" i="1" dirty="0"/>
              <a:t>import this</a:t>
            </a:r>
            <a:r>
              <a:rPr lang="en-US" dirty="0"/>
              <a:t>)</a:t>
            </a:r>
            <a:endParaRPr dirty="0"/>
          </a:p>
          <a:p>
            <a:pPr marL="914400" lvl="1" indent="-355600" algn="l" rtl="0">
              <a:lnSpc>
                <a:spcPct val="90000"/>
              </a:lnSpc>
              <a:spcBef>
                <a:spcPts val="500"/>
              </a:spcBef>
              <a:spcAft>
                <a:spcPts val="0"/>
              </a:spcAft>
              <a:buSzPct val="108108"/>
              <a:buChar char="▪"/>
            </a:pPr>
            <a:r>
              <a:rPr lang="en-US" dirty="0"/>
              <a:t>Beautiful is better than ugly; simple is better than complex </a:t>
            </a:r>
            <a:endParaRPr dirty="0"/>
          </a:p>
          <a:p>
            <a:pPr marL="914400" lvl="1" indent="-355600" algn="l" rtl="0">
              <a:lnSpc>
                <a:spcPct val="90000"/>
              </a:lnSpc>
              <a:spcBef>
                <a:spcPts val="500"/>
              </a:spcBef>
              <a:spcAft>
                <a:spcPts val="0"/>
              </a:spcAft>
              <a:buSzPct val="108108"/>
              <a:buChar char="▪"/>
            </a:pPr>
            <a:r>
              <a:rPr lang="en-US" dirty="0"/>
              <a:t>There should be one obvious way to do it</a:t>
            </a:r>
            <a:endParaRPr dirty="0"/>
          </a:p>
          <a:p>
            <a:pPr marL="914400" lvl="1" indent="-355600" algn="l" rtl="0">
              <a:lnSpc>
                <a:spcPct val="90000"/>
              </a:lnSpc>
              <a:spcBef>
                <a:spcPts val="500"/>
              </a:spcBef>
              <a:spcAft>
                <a:spcPts val="0"/>
              </a:spcAft>
              <a:buSzPct val="108108"/>
              <a:buChar char="▪"/>
            </a:pPr>
            <a:r>
              <a:rPr lang="en-US" dirty="0"/>
              <a:t>That way may not be obvious at first unless you're Dutch</a:t>
            </a:r>
            <a:endParaRPr dirty="0"/>
          </a:p>
          <a:p>
            <a:pPr marL="914400" lvl="1" indent="-355600" algn="l" rtl="0">
              <a:lnSpc>
                <a:spcPct val="90000"/>
              </a:lnSpc>
              <a:spcBef>
                <a:spcPts val="500"/>
              </a:spcBef>
              <a:spcAft>
                <a:spcPts val="0"/>
              </a:spcAft>
              <a:buSzPct val="108108"/>
              <a:buChar char="▪"/>
            </a:pPr>
            <a:r>
              <a:rPr lang="en-US" dirty="0"/>
              <a:t>Readability counts </a:t>
            </a:r>
            <a:endParaRPr dirty="0"/>
          </a:p>
          <a:p>
            <a:pPr marL="228600" lvl="0" indent="-101600" algn="l" rtl="0">
              <a:lnSpc>
                <a:spcPct val="140000"/>
              </a:lnSpc>
              <a:spcBef>
                <a:spcPts val="0"/>
              </a:spcBef>
              <a:spcAft>
                <a:spcPts val="0"/>
              </a:spcAft>
              <a:buSzPct val="108108"/>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793A30-C049-2540-9AF7-768E28DBCA00}"/>
              </a:ext>
            </a:extLst>
          </p:cNvPr>
          <p:cNvSpPr>
            <a:spLocks noGrp="1"/>
          </p:cNvSpPr>
          <p:nvPr>
            <p:ph type="body" idx="2"/>
          </p:nvPr>
        </p:nvSpPr>
        <p:spPr/>
        <p:txBody>
          <a:bodyPr>
            <a:normAutofit lnSpcReduction="10000"/>
          </a:bodyPr>
          <a:lstStyle/>
          <a:p>
            <a:r>
              <a:rPr lang="en-US" dirty="0"/>
              <a:t>*</a:t>
            </a:r>
            <a:r>
              <a:rPr lang="en-US" dirty="0" err="1"/>
              <a:t>args</a:t>
            </a:r>
            <a:r>
              <a:rPr lang="en-US" dirty="0"/>
              <a:t> and **</a:t>
            </a:r>
            <a:r>
              <a:rPr lang="en-US" dirty="0" err="1"/>
              <a:t>kwargs</a:t>
            </a:r>
            <a:r>
              <a:rPr lang="en-US" dirty="0"/>
              <a:t> </a:t>
            </a:r>
          </a:p>
          <a:p>
            <a:endParaRPr lang="en-US" dirty="0"/>
          </a:p>
          <a:p>
            <a:endParaRPr lang="en-US" dirty="0"/>
          </a:p>
        </p:txBody>
      </p:sp>
      <p:sp>
        <p:nvSpPr>
          <p:cNvPr id="4" name="TextBox 3">
            <a:extLst>
              <a:ext uri="{FF2B5EF4-FFF2-40B4-BE49-F238E27FC236}">
                <a16:creationId xmlns:a16="http://schemas.microsoft.com/office/drawing/2014/main" id="{0AB83B39-50FB-2E49-9FE8-4D69DBA2CA14}"/>
              </a:ext>
            </a:extLst>
          </p:cNvPr>
          <p:cNvSpPr txBox="1"/>
          <p:nvPr/>
        </p:nvSpPr>
        <p:spPr>
          <a:xfrm>
            <a:off x="394073" y="1046188"/>
            <a:ext cx="12187952" cy="5016758"/>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err="1">
                <a:solidFill>
                  <a:srgbClr val="BE00FF"/>
                </a:solidFill>
                <a:latin typeface="Menlo-Regular" panose="020B0609030804020204" pitchFamily="49" charset="0"/>
              </a:rPr>
              <a:t>myfun</a:t>
            </a:r>
            <a:r>
              <a:rPr lang="en-US" sz="2000" dirty="0">
                <a:solidFill>
                  <a:srgbClr val="262626"/>
                </a:solidFill>
                <a:latin typeface="Menlo-Regular" panose="020B0609030804020204" pitchFamily="49" charset="0"/>
              </a:rPr>
              <a:t>(positional,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(positional)</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err="1">
                <a:solidFill>
                  <a:srgbClr val="262626"/>
                </a:solidFill>
                <a:latin typeface="Menlo-Regular" panose="020B0609030804020204" pitchFamily="49" charset="0"/>
              </a:rPr>
              <a:t>kwargs</a:t>
            </a:r>
            <a:r>
              <a:rPr lang="en-US" sz="2000" dirty="0">
                <a:solidFill>
                  <a:srgbClr val="262626"/>
                </a:solidFill>
                <a:latin typeface="Menlo-Regular" panose="020B0609030804020204" pitchFamily="49" charset="0"/>
              </a:rPr>
              <a:t>)</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"hello"</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 a</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b</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"bye"</a:t>
            </a:r>
            <a:r>
              <a:rPr lang="en-US" sz="2000" dirty="0">
                <a:solidFill>
                  <a:srgbClr val="262626"/>
                </a:solidFill>
                <a:latin typeface="Menlo-Regular" panose="020B0609030804020204" pitchFamily="49" charset="0"/>
              </a:rPr>
              <a:t>, c</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"ciao"</a:t>
            </a:r>
            <a:r>
              <a:rPr lang="en-US" sz="2000" dirty="0">
                <a:solidFill>
                  <a:srgbClr val="262626"/>
                </a:solidFill>
                <a:latin typeface="Menlo-Regular" panose="020B0609030804020204" pitchFamily="49" charset="0"/>
              </a:rPr>
              <a:t>)</a:t>
            </a:r>
            <a:br>
              <a:rPr lang="en-US" sz="2000" dirty="0">
                <a:solidFill>
                  <a:srgbClr val="262626"/>
                </a:solidFill>
                <a:latin typeface="Menlo-Regular" panose="020B0609030804020204" pitchFamily="49" charset="0"/>
              </a:rPr>
            </a:br>
            <a:r>
              <a:rPr lang="en-US" sz="2000" dirty="0">
                <a:solidFill>
                  <a:schemeClr val="tx2"/>
                </a:solidFill>
                <a:latin typeface="Menlo-Regular" panose="020B0609030804020204" pitchFamily="49" charset="0"/>
              </a:rPr>
              <a:t>hello</a:t>
            </a:r>
          </a:p>
          <a:p>
            <a:r>
              <a:rPr lang="en-US" sz="2000" dirty="0">
                <a:solidFill>
                  <a:schemeClr val="tx2"/>
                </a:solidFill>
                <a:latin typeface="Menlo-Regular" panose="020B0609030804020204" pitchFamily="49" charset="0"/>
              </a:rPr>
              <a:t>(1, 2, 3)</a:t>
            </a:r>
          </a:p>
          <a:p>
            <a:r>
              <a:rPr lang="en-US" sz="2000" dirty="0">
                <a:solidFill>
                  <a:schemeClr val="tx2"/>
                </a:solidFill>
                <a:latin typeface="Menlo-Regular" panose="020B0609030804020204" pitchFamily="49" charset="0"/>
              </a:rPr>
              <a:t>{'a': 'hi', 'b': 'bye', 'c': 'ciao’}</a:t>
            </a:r>
          </a:p>
          <a:p>
            <a:endParaRPr lang="en-US" sz="2000" dirty="0">
              <a:solidFill>
                <a:srgbClr val="262626"/>
              </a:solidFill>
              <a:latin typeface="Menlo-Regular" panose="020B0609030804020204" pitchFamily="49" charset="0"/>
            </a:endParaRPr>
          </a:p>
          <a:p>
            <a:r>
              <a:rPr lang="en-US" sz="2000" dirty="0" err="1">
                <a:solidFill>
                  <a:srgbClr val="262626"/>
                </a:solidFill>
                <a:latin typeface="Menlo-Regular" panose="020B0609030804020204" pitchFamily="49" charset="0"/>
              </a:rPr>
              <a:t>myfun</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"hi"</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"the"</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"best"</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"food"</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"is"</a:t>
            </a:r>
            <a:r>
              <a:rPr lang="en-US" sz="2000" dirty="0">
                <a:solidFill>
                  <a:srgbClr val="262626"/>
                </a:solidFill>
                <a:latin typeface="Menlo-Regular" panose="020B0609030804020204" pitchFamily="49" charset="0"/>
              </a:rPr>
              <a:t>, </a:t>
            </a:r>
            <a:r>
              <a:rPr lang="en-US" sz="2000" dirty="0">
                <a:solidFill>
                  <a:srgbClr val="C8333F"/>
                </a:solidFill>
                <a:latin typeface="Menlo-Regular" panose="020B0609030804020204" pitchFamily="49" charset="0"/>
              </a:rPr>
              <a:t>"tacos"</a:t>
            </a:r>
            <a:r>
              <a:rPr lang="en-US" sz="2000" dirty="0">
                <a:solidFill>
                  <a:srgbClr val="262626"/>
                </a:solidFill>
                <a:latin typeface="Menlo-Regular" panose="020B0609030804020204" pitchFamily="49" charset="0"/>
              </a:rPr>
              <a:t>, shell</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"soft"</a:t>
            </a:r>
            <a:r>
              <a:rPr lang="en-US" sz="2000" dirty="0">
                <a:solidFill>
                  <a:srgbClr val="262626"/>
                </a:solidFill>
                <a:latin typeface="Menlo-Regular" panose="020B0609030804020204" pitchFamily="49" charset="0"/>
              </a:rPr>
              <a:t>, meat</a:t>
            </a:r>
            <a:r>
              <a:rPr lang="en-US" sz="2000" dirty="0">
                <a:solidFill>
                  <a:srgbClr val="434343"/>
                </a:solidFill>
                <a:latin typeface="Menlo-Regular" panose="020B0609030804020204" pitchFamily="49" charset="0"/>
              </a:rPr>
              <a:t>=</a:t>
            </a:r>
            <a:r>
              <a:rPr lang="en-US" sz="2000" dirty="0">
                <a:solidFill>
                  <a:srgbClr val="C8333F"/>
                </a:solidFill>
                <a:latin typeface="Menlo-Regular" panose="020B0609030804020204" pitchFamily="49" charset="0"/>
              </a:rPr>
              <a:t>"beef"</a:t>
            </a:r>
            <a:r>
              <a:rPr lang="en-US" sz="2000" dirty="0">
                <a:solidFill>
                  <a:srgbClr val="262626"/>
                </a:solidFill>
                <a:latin typeface="Menlo-Regular" panose="020B0609030804020204" pitchFamily="49" charset="0"/>
              </a:rPr>
              <a:t>)	</a:t>
            </a:r>
          </a:p>
          <a:p>
            <a:r>
              <a:rPr lang="en-US" sz="2000" dirty="0">
                <a:solidFill>
                  <a:schemeClr val="tx2"/>
                </a:solidFill>
                <a:latin typeface="Menlo-Regular" panose="020B0609030804020204" pitchFamily="49" charset="0"/>
              </a:rPr>
              <a:t>hi</a:t>
            </a:r>
          </a:p>
          <a:p>
            <a:r>
              <a:rPr lang="en-US" sz="2000" dirty="0">
                <a:solidFill>
                  <a:schemeClr val="tx2"/>
                </a:solidFill>
                <a:latin typeface="Menlo-Regular" panose="020B0609030804020204" pitchFamily="49" charset="0"/>
              </a:rPr>
              <a:t>('the', 'best', 'food', 'is', 'tacos’)</a:t>
            </a:r>
          </a:p>
          <a:p>
            <a:r>
              <a:rPr lang="en-US" sz="2000" dirty="0">
                <a:solidFill>
                  <a:schemeClr val="tx2"/>
                </a:solidFill>
                <a:latin typeface="Menlo-Regular" panose="020B0609030804020204" pitchFamily="49" charset="0"/>
              </a:rPr>
              <a:t>{'shell': 'soft', 'meat': 'beef'}</a:t>
            </a:r>
            <a:endParaRPr lang="en-US" sz="2000" dirty="0">
              <a:solidFill>
                <a:schemeClr val="tx2"/>
              </a:solidFill>
            </a:endParaRPr>
          </a:p>
        </p:txBody>
      </p:sp>
    </p:spTree>
    <p:extLst>
      <p:ext uri="{BB962C8B-B14F-4D97-AF65-F5344CB8AC3E}">
        <p14:creationId xmlns:p14="http://schemas.microsoft.com/office/powerpoint/2010/main" val="4234828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Python uses dynamic scope</a:t>
            </a:r>
            <a:endParaRPr sz="3400">
              <a:solidFill>
                <a:srgbClr val="370661"/>
              </a:solidFill>
            </a:endParaRPr>
          </a:p>
        </p:txBody>
      </p:sp>
      <p:sp>
        <p:nvSpPr>
          <p:cNvPr id="233" name="Google Shape;233;p21"/>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Function sees the most current value of variables</a:t>
            </a:r>
            <a:endParaRPr dirty="0"/>
          </a:p>
          <a:p>
            <a:pPr marL="457200" lvl="0" indent="-228600" algn="l" rtl="0">
              <a:lnSpc>
                <a:spcPct val="90000"/>
              </a:lnSpc>
              <a:spcBef>
                <a:spcPts val="1000"/>
              </a:spcBef>
              <a:spcAft>
                <a:spcPts val="0"/>
              </a:spcAft>
              <a:buClr>
                <a:schemeClr val="dk1"/>
              </a:buClr>
              <a:buSzPts val="2000"/>
              <a:buFont typeface="Courier New"/>
              <a:buNone/>
            </a:pPr>
            <a:endParaRPr dirty="0"/>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add</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15 </a:t>
            </a:r>
          </a:p>
          <a:p>
            <a:pPr marL="0" lvl="0" indent="0">
              <a:buNone/>
            </a:pPr>
            <a:endParaRPr lang="en-US" dirty="0">
              <a:solidFill>
                <a:srgbClr val="262626"/>
              </a:solidFill>
              <a:latin typeface="Menlo-Regular" panose="020B0609030804020204" pitchFamily="49" charset="0"/>
            </a:endParaRPr>
          </a:p>
          <a:p>
            <a:pPr marL="0" lvl="0" indent="0">
              <a:buNone/>
            </a:pP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20</a:t>
            </a:r>
            <a:r>
              <a:rPr lang="en-US" dirty="0">
                <a:solidFill>
                  <a:srgbClr val="262626"/>
                </a:solidFill>
                <a:latin typeface="Menlo-Regular" panose="020B0609030804020204" pitchFamily="49" charset="0"/>
              </a:rPr>
              <a:t> </a:t>
            </a:r>
          </a:p>
          <a:p>
            <a:pPr marL="0" lvl="0" indent="0">
              <a:buNone/>
            </a:pPr>
            <a:r>
              <a:rPr lang="en-US" dirty="0">
                <a:solidFill>
                  <a:srgbClr val="262626"/>
                </a:solidFill>
                <a:latin typeface="Menlo-Regular" panose="020B0609030804020204" pitchFamily="49" charset="0"/>
              </a:rPr>
              <a:t>add(</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25</a:t>
            </a:r>
            <a:endParaRPr sz="2400" dirty="0">
              <a:solidFill>
                <a:schemeClr val="tx2"/>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40241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Default Arguments &amp; Memoization</a:t>
            </a:r>
            <a:endParaRPr sz="3400">
              <a:solidFill>
                <a:srgbClr val="370661"/>
              </a:solidFill>
            </a:endParaRPr>
          </a:p>
        </p:txBody>
      </p:sp>
      <p:sp>
        <p:nvSpPr>
          <p:cNvPr id="240" name="Google Shape;240;p2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i="1" dirty="0"/>
              <a:t>Default parameter values are evaluated only when the </a:t>
            </a:r>
            <a:r>
              <a:rPr lang="en-US" i="1" dirty="0">
                <a:latin typeface="Courier New"/>
                <a:ea typeface="Courier New"/>
                <a:cs typeface="Courier New"/>
                <a:sym typeface="Courier New"/>
              </a:rPr>
              <a:t>def</a:t>
            </a:r>
            <a:r>
              <a:rPr lang="en-US" i="1" dirty="0"/>
              <a:t> statement they belong to is first executed.</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The function uses the same default object each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0D2218D0-C010-E949-AC0C-5BDA5A03113F}"/>
              </a:ext>
            </a:extLst>
          </p:cNvPr>
          <p:cNvSpPr txBox="1"/>
          <p:nvPr/>
        </p:nvSpPr>
        <p:spPr>
          <a:xfrm>
            <a:off x="911772" y="2434512"/>
            <a:ext cx="7808481" cy="4093428"/>
          </a:xfrm>
          <a:prstGeom prst="rect">
            <a:avLst/>
          </a:prstGeom>
          <a:noFill/>
        </p:spPr>
        <p:txBody>
          <a:bodyPr wrap="squar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fib</a:t>
            </a:r>
            <a:r>
              <a:rPr lang="en-US" sz="2000" dirty="0">
                <a:solidFill>
                  <a:srgbClr val="262626"/>
                </a:solidFill>
                <a:latin typeface="Menlo-Regular" panose="020B0609030804020204" pitchFamily="49" charset="0"/>
              </a:rPr>
              <a:t>(n, fibs</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in fibs:</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print</a:t>
            </a:r>
            <a:r>
              <a:rPr lang="en-US" sz="2000" dirty="0">
                <a:solidFill>
                  <a:srgbClr val="262626"/>
                </a:solidFill>
                <a:latin typeface="Menlo-Regular" panose="020B0609030804020204" pitchFamily="49" charset="0"/>
              </a:rPr>
              <a:t>(</a:t>
            </a:r>
            <a:r>
              <a:rPr lang="en-US" sz="2000" dirty="0">
                <a:solidFill>
                  <a:srgbClr val="C8333F"/>
                </a:solidFill>
                <a:latin typeface="Menlo-Regular" panose="020B0609030804020204" pitchFamily="49" charset="0"/>
              </a:rPr>
              <a:t>'n = </a:t>
            </a:r>
            <a:r>
              <a:rPr lang="en-US" sz="2000" dirty="0">
                <a:solidFill>
                  <a:srgbClr val="980003"/>
                </a:solidFill>
                <a:latin typeface="Menlo-Regular" panose="020B0609030804020204" pitchFamily="49" charset="0"/>
              </a:rPr>
              <a:t>%</a:t>
            </a:r>
            <a:r>
              <a:rPr lang="en-US" sz="2000" dirty="0">
                <a:solidFill>
                  <a:srgbClr val="C8333F"/>
                </a:solidFill>
                <a:latin typeface="Menlo-Regular" panose="020B0609030804020204" pitchFamily="49" charset="0"/>
              </a:rPr>
              <a:t>d exists'</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if</a:t>
            </a:r>
            <a:r>
              <a:rPr lang="en-US" sz="2000" dirty="0">
                <a:solidFill>
                  <a:srgbClr val="262626"/>
                </a:solidFill>
                <a:latin typeface="Menlo-Regular" panose="020B0609030804020204" pitchFamily="49" charset="0"/>
              </a:rPr>
              <a:t> n </a:t>
            </a:r>
            <a:r>
              <a:rPr lang="en-US" sz="2000" dirty="0">
                <a:solidFill>
                  <a:srgbClr val="434343"/>
                </a:solidFill>
                <a:latin typeface="Menlo-Regular" panose="020B0609030804020204" pitchFamily="49" charset="0"/>
              </a:rPr>
              <a:t>&lt;=</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n </a:t>
            </a:r>
            <a:r>
              <a:rPr lang="en-US" sz="2000" dirty="0">
                <a:solidFill>
                  <a:srgbClr val="878787"/>
                </a:solidFill>
                <a:latin typeface="Menlo-Regular" panose="020B0609030804020204" pitchFamily="49" charset="0"/>
              </a:rPr>
              <a:t># Changes fibs!!</a:t>
            </a:r>
          </a:p>
          <a:p>
            <a:r>
              <a:rPr lang="en-US" sz="2000" dirty="0">
                <a:solidFill>
                  <a:srgbClr val="878787"/>
                </a:solidFill>
                <a:latin typeface="Menlo-Regular" panose="020B0609030804020204" pitchFamily="49" charset="0"/>
              </a:rPr>
              <a:t> </a:t>
            </a:r>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else</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fibs[n]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 fib(n</a:t>
            </a:r>
            <a:r>
              <a:rPr lang="en-US" sz="2000" dirty="0">
                <a:solidFill>
                  <a:srgbClr val="434343"/>
                </a:solidFill>
                <a:latin typeface="Menlo-Regular" panose="020B0609030804020204" pitchFamily="49" charset="0"/>
              </a:rPr>
              <a:t>-</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fibs[n]</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fib</a:t>
            </a:r>
            <a:r>
              <a:rPr lang="en-US" sz="2000" dirty="0">
                <a:solidFill>
                  <a:srgbClr val="434343"/>
                </a:solidFill>
                <a:latin typeface="Menlo-Regular" panose="020B0609030804020204" pitchFamily="49" charset="0"/>
              </a:rPr>
              <a:t>(</a:t>
            </a:r>
            <a:r>
              <a:rPr lang="en-US" sz="2000" dirty="0">
                <a:solidFill>
                  <a:srgbClr val="262626"/>
                </a:solidFill>
                <a:latin typeface="Menlo-Regular" panose="020B0609030804020204" pitchFamily="49" charset="0"/>
              </a:rPr>
              <a:t>3</a:t>
            </a:r>
            <a:r>
              <a:rPr lang="en-US" sz="2000" dirty="0">
                <a:solidFill>
                  <a:srgbClr val="434343"/>
                </a:solidFill>
                <a:latin typeface="Menlo-Regular" panose="020B0609030804020204" pitchFamily="49" charset="0"/>
              </a:rPr>
              <a:t>)</a:t>
            </a:r>
          </a:p>
          <a:p>
            <a:r>
              <a:rPr lang="en-US" sz="2000" dirty="0">
                <a:solidFill>
                  <a:schemeClr val="tx2"/>
                </a:solidFill>
                <a:latin typeface="Menlo-Regular" panose="020B0609030804020204" pitchFamily="49" charset="0"/>
              </a:rPr>
              <a:t>n = 1 exists</a:t>
            </a:r>
            <a:br>
              <a:rPr lang="en-US" sz="2000" dirty="0">
                <a:solidFill>
                  <a:schemeClr val="tx2"/>
                </a:solidFill>
                <a:latin typeface="Menlo-Regular" panose="020B0609030804020204" pitchFamily="49" charset="0"/>
              </a:rPr>
            </a:br>
            <a:r>
              <a:rPr lang="en-US" sz="2000" dirty="0">
                <a:solidFill>
                  <a:schemeClr val="tx2"/>
                </a:solidFill>
                <a:latin typeface="Menlo-Regular" panose="020B0609030804020204" pitchFamily="49" charset="0"/>
              </a:rPr>
              <a:t>2</a:t>
            </a:r>
            <a:endParaRPr lang="en-US" sz="2000" dirty="0">
              <a:solidFill>
                <a:schemeClr val="tx2"/>
              </a:solidFill>
            </a:endParaRPr>
          </a:p>
        </p:txBody>
      </p:sp>
    </p:spTree>
    <p:extLst>
      <p:ext uri="{BB962C8B-B14F-4D97-AF65-F5344CB8AC3E}">
        <p14:creationId xmlns:p14="http://schemas.microsoft.com/office/powerpoint/2010/main" val="4169305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Functions are “first-class” objects</a:t>
            </a:r>
            <a:endParaRPr sz="3400">
              <a:solidFill>
                <a:srgbClr val="370661"/>
              </a:solidFill>
            </a:endParaRPr>
          </a:p>
        </p:txBody>
      </p:sp>
      <p:sp>
        <p:nvSpPr>
          <p:cNvPr id="248" name="Google Shape;248;p23"/>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First class object</a:t>
            </a:r>
            <a:endParaRPr b="0" dirty="0"/>
          </a:p>
          <a:p>
            <a:pPr marL="914400" lvl="1" indent="-355600" algn="l" rtl="0">
              <a:lnSpc>
                <a:spcPct val="90000"/>
              </a:lnSpc>
              <a:spcBef>
                <a:spcPts val="500"/>
              </a:spcBef>
              <a:spcAft>
                <a:spcPts val="0"/>
              </a:spcAft>
              <a:buSzPts val="2000"/>
              <a:buChar char="▪"/>
            </a:pPr>
            <a:r>
              <a:rPr lang="en-US" b="0" dirty="0"/>
              <a:t>An entity that can be dynamically created, destroyed, passed to a function, returned as a value, and have all the rights as other variables in the programming language have</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Functions are “first-class citizens”</a:t>
            </a:r>
            <a:endParaRPr dirty="0"/>
          </a:p>
          <a:p>
            <a:pPr marL="914400" lvl="1" indent="-355600" algn="l" rtl="0">
              <a:lnSpc>
                <a:spcPct val="90000"/>
              </a:lnSpc>
              <a:spcBef>
                <a:spcPts val="500"/>
              </a:spcBef>
              <a:spcAft>
                <a:spcPts val="0"/>
              </a:spcAft>
              <a:buSzPts val="2000"/>
              <a:buChar char="▪"/>
            </a:pPr>
            <a:r>
              <a:rPr lang="en-US" b="0" dirty="0"/>
              <a:t>Pass functions as arguments to other functions</a:t>
            </a:r>
            <a:endParaRPr dirty="0"/>
          </a:p>
          <a:p>
            <a:pPr marL="914400" lvl="1" indent="-355600" algn="l" rtl="0">
              <a:lnSpc>
                <a:spcPct val="90000"/>
              </a:lnSpc>
              <a:spcBef>
                <a:spcPts val="500"/>
              </a:spcBef>
              <a:spcAft>
                <a:spcPts val="0"/>
              </a:spcAft>
              <a:buSzPts val="2000"/>
              <a:buChar char="▪"/>
            </a:pPr>
            <a:r>
              <a:rPr lang="en-US" dirty="0"/>
              <a:t>R</a:t>
            </a:r>
            <a:r>
              <a:rPr lang="en-US" b="0" dirty="0"/>
              <a:t>etur</a:t>
            </a:r>
            <a:r>
              <a:rPr lang="en-US" dirty="0"/>
              <a:t>n</a:t>
            </a:r>
            <a:r>
              <a:rPr lang="en-US" b="0" dirty="0"/>
              <a:t> functions as the values from other functions</a:t>
            </a:r>
            <a:endParaRPr dirty="0"/>
          </a:p>
          <a:p>
            <a:pPr marL="914400" lvl="1" indent="-355600" algn="l" rtl="0">
              <a:lnSpc>
                <a:spcPct val="90000"/>
              </a:lnSpc>
              <a:spcBef>
                <a:spcPts val="500"/>
              </a:spcBef>
              <a:spcAft>
                <a:spcPts val="0"/>
              </a:spcAft>
              <a:buSzPts val="2000"/>
              <a:buChar char="▪"/>
            </a:pPr>
            <a:r>
              <a:rPr lang="en-US" b="0" dirty="0"/>
              <a:t>Assign functions to variables or store them in data structures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Higher order functions: take functions as input</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Box 1">
            <a:extLst>
              <a:ext uri="{FF2B5EF4-FFF2-40B4-BE49-F238E27FC236}">
                <a16:creationId xmlns:a16="http://schemas.microsoft.com/office/drawing/2014/main" id="{2BDC51F0-EDF5-1647-844C-5B5E2960C4F4}"/>
              </a:ext>
            </a:extLst>
          </p:cNvPr>
          <p:cNvSpPr txBox="1"/>
          <p:nvPr/>
        </p:nvSpPr>
        <p:spPr>
          <a:xfrm>
            <a:off x="1037400" y="4664053"/>
            <a:ext cx="4493538" cy="1631216"/>
          </a:xfrm>
          <a:prstGeom prst="rect">
            <a:avLst/>
          </a:prstGeom>
          <a:noFill/>
        </p:spPr>
        <p:txBody>
          <a:bodyPr wrap="none" rtlCol="0">
            <a:spAutoFit/>
          </a:bodyPr>
          <a:lstStyle/>
          <a:p>
            <a:r>
              <a:rPr lang="en-US" sz="2000" dirty="0">
                <a:solidFill>
                  <a:srgbClr val="0A5287"/>
                </a:solidFill>
                <a:latin typeface="Menlo-Regular" panose="020B0609030804020204" pitchFamily="49" charset="0"/>
              </a:rPr>
              <a:t>def</a:t>
            </a:r>
            <a:r>
              <a:rPr lang="en-US" sz="2000" dirty="0">
                <a:solidFill>
                  <a:srgbClr val="262626"/>
                </a:solidFill>
                <a:latin typeface="Menlo-Regular" panose="020B0609030804020204" pitchFamily="49" charset="0"/>
              </a:rPr>
              <a:t> </a:t>
            </a:r>
            <a:r>
              <a:rPr lang="en-US" sz="2000" dirty="0">
                <a:solidFill>
                  <a:srgbClr val="BE00FF"/>
                </a:solidFill>
                <a:latin typeface="Menlo-Regular" panose="020B0609030804020204" pitchFamily="49" charset="0"/>
              </a:rPr>
              <a:t>compose</a:t>
            </a:r>
            <a:r>
              <a:rPr lang="en-US" sz="2000" dirty="0">
                <a:solidFill>
                  <a:srgbClr val="262626"/>
                </a:solidFill>
                <a:latin typeface="Menlo-Regular" panose="020B0609030804020204" pitchFamily="49" charset="0"/>
              </a:rPr>
              <a:t>(f, g, x):</a:t>
            </a:r>
          </a:p>
          <a:p>
            <a:r>
              <a:rPr lang="en-US" sz="2000" dirty="0">
                <a:solidFill>
                  <a:srgbClr val="262626"/>
                </a:solidFill>
                <a:latin typeface="Menlo-Regular" panose="020B0609030804020204" pitchFamily="49" charset="0"/>
              </a:rPr>
              <a:t>     </a:t>
            </a:r>
            <a:r>
              <a:rPr lang="en-US" sz="2000" dirty="0">
                <a:solidFill>
                  <a:srgbClr val="0A5287"/>
                </a:solidFill>
                <a:latin typeface="Menlo-Regular" panose="020B0609030804020204" pitchFamily="49" charset="0"/>
              </a:rPr>
              <a:t>return</a:t>
            </a:r>
            <a:r>
              <a:rPr lang="en-US" sz="2000" dirty="0">
                <a:solidFill>
                  <a:srgbClr val="262626"/>
                </a:solidFill>
                <a:latin typeface="Menlo-Regular" panose="020B0609030804020204" pitchFamily="49" charset="0"/>
              </a:rPr>
              <a:t> f(g(x))</a:t>
            </a:r>
          </a:p>
          <a:p>
            <a:endParaRPr lang="en-US" sz="2000" dirty="0">
              <a:solidFill>
                <a:srgbClr val="262626"/>
              </a:solidFill>
              <a:latin typeface="Menlo-Regular" panose="020B0609030804020204" pitchFamily="49" charset="0"/>
            </a:endParaRPr>
          </a:p>
          <a:p>
            <a:r>
              <a:rPr lang="en-US" sz="2000" dirty="0">
                <a:solidFill>
                  <a:srgbClr val="262626"/>
                </a:solidFill>
                <a:latin typeface="Menlo-Regular" panose="020B0609030804020204" pitchFamily="49" charset="0"/>
              </a:rPr>
              <a:t>compose(</a:t>
            </a:r>
            <a:r>
              <a:rPr lang="en-US" sz="2000" dirty="0">
                <a:solidFill>
                  <a:srgbClr val="285453"/>
                </a:solidFill>
                <a:latin typeface="Menlo-Regular" panose="020B0609030804020204" pitchFamily="49" charset="0"/>
              </a:rPr>
              <a:t>str</a:t>
            </a:r>
            <a:r>
              <a:rPr lang="en-US" sz="2000" dirty="0">
                <a:solidFill>
                  <a:srgbClr val="262626"/>
                </a:solidFill>
                <a:latin typeface="Menlo-Regular" panose="020B0609030804020204" pitchFamily="49" charset="0"/>
              </a:rPr>
              <a:t>, </a:t>
            </a:r>
            <a:r>
              <a:rPr lang="en-US" sz="2000" dirty="0">
                <a:solidFill>
                  <a:srgbClr val="285453"/>
                </a:solidFill>
                <a:latin typeface="Menlo-Regular" panose="020B0609030804020204" pitchFamily="49" charset="0"/>
              </a:rPr>
              <a:t>sum</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1</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2</a:t>
            </a:r>
            <a:r>
              <a:rPr lang="en-US" sz="2000" dirty="0">
                <a:solidFill>
                  <a:srgbClr val="262626"/>
                </a:solidFill>
                <a:latin typeface="Menlo-Regular" panose="020B0609030804020204" pitchFamily="49" charset="0"/>
              </a:rPr>
              <a:t>, </a:t>
            </a:r>
            <a:r>
              <a:rPr lang="en-US" sz="2000" dirty="0">
                <a:solidFill>
                  <a:srgbClr val="FC4F08"/>
                </a:solidFill>
                <a:latin typeface="Menlo-Regular" panose="020B0609030804020204" pitchFamily="49" charset="0"/>
              </a:rPr>
              <a:t>3</a:t>
            </a:r>
            <a:r>
              <a:rPr lang="en-US" sz="2000" dirty="0">
                <a:solidFill>
                  <a:srgbClr val="262626"/>
                </a:solidFill>
                <a:latin typeface="Menlo-Regular" panose="020B0609030804020204" pitchFamily="49" charset="0"/>
              </a:rPr>
              <a:t>])</a:t>
            </a:r>
          </a:p>
          <a:p>
            <a:r>
              <a:rPr lang="en-US" sz="2000" dirty="0">
                <a:solidFill>
                  <a:schemeClr val="tx2"/>
                </a:solidFill>
                <a:latin typeface="Menlo-Regular" panose="020B0609030804020204" pitchFamily="49" charset="0"/>
              </a:rPr>
              <a:t>'6'</a:t>
            </a:r>
            <a:endParaRPr lang="en-US" sz="2000" dirty="0">
              <a:solidFill>
                <a:schemeClr val="tx2"/>
              </a:solidFill>
            </a:endParaRPr>
          </a:p>
        </p:txBody>
      </p:sp>
    </p:spTree>
    <p:extLst>
      <p:ext uri="{BB962C8B-B14F-4D97-AF65-F5344CB8AC3E}">
        <p14:creationId xmlns:p14="http://schemas.microsoft.com/office/powerpoint/2010/main" val="132686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2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Higher Order Functions: Map, Filter</a:t>
            </a:r>
            <a:endParaRPr sz="3400">
              <a:solidFill>
                <a:srgbClr val="370661"/>
              </a:solidFill>
            </a:endParaRPr>
          </a:p>
        </p:txBody>
      </p:sp>
      <p:sp>
        <p:nvSpPr>
          <p:cNvPr id="256" name="Google Shape;256;p24"/>
          <p:cNvSpPr txBox="1">
            <a:spLocks noGrp="1"/>
          </p:cNvSpPr>
          <p:nvPr>
            <p:ph type="body" idx="1"/>
          </p:nvPr>
        </p:nvSpPr>
        <p:spPr>
          <a:xfrm>
            <a:off x="604997" y="1173311"/>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[1, 2]</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map</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int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 to above</a:t>
            </a:r>
          </a:p>
          <a:p>
            <a:pPr marL="0" indent="0">
              <a:buNone/>
            </a:pPr>
            <a:r>
              <a:rPr lang="en-US" dirty="0">
                <a:solidFill>
                  <a:schemeClr val="tx2"/>
                </a:solidFill>
                <a:latin typeface="Menlo-Regular" panose="020B0609030804020204" pitchFamily="49" charset="0"/>
              </a:rPr>
              <a:t>[1, 2]</a:t>
            </a:r>
          </a:p>
          <a:p>
            <a:pPr marL="0" indent="0">
              <a:buNone/>
            </a:pPr>
            <a:endParaRPr lang="en-US" dirty="0">
              <a:solidFill>
                <a:srgbClr val="0A52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is_even</a:t>
            </a:r>
            <a:r>
              <a:rPr lang="en-US" dirty="0">
                <a:solidFill>
                  <a:srgbClr val="262626"/>
                </a:solidFill>
                <a:latin typeface="Menlo-Regular" panose="020B0609030804020204" pitchFamily="49" charset="0"/>
              </a:rPr>
              <a:t>(x):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p>
          <a:p>
            <a:pPr marL="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in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p>
          <a:p>
            <a:pPr marL="0" lvl="0" indent="0">
              <a:buNone/>
            </a:pPr>
            <a:r>
              <a:rPr lang="en-US" dirty="0">
                <a:solidFill>
                  <a:schemeClr val="tx2"/>
                </a:solidFill>
                <a:latin typeface="Menlo-Regular" panose="020B0609030804020204" pitchFamily="49" charset="0"/>
              </a:rPr>
              <a:t>[2, 4] </a:t>
            </a: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is_even</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#equivalent</a:t>
            </a:r>
          </a:p>
          <a:p>
            <a:pPr marL="0" indent="0">
              <a:buNone/>
            </a:pPr>
            <a:r>
              <a:rPr lang="en-US" dirty="0">
                <a:solidFill>
                  <a:schemeClr val="tx2"/>
                </a:solidFill>
                <a:latin typeface="Menlo-Regular" panose="020B0609030804020204" pitchFamily="49" charset="0"/>
              </a:rPr>
              <a:t>[2, 4] </a:t>
            </a:r>
            <a:endParaRPr lang="en-US" dirty="0">
              <a:solidFill>
                <a:srgbClr val="878787"/>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list</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filter</a:t>
            </a:r>
            <a:r>
              <a:rPr lang="en-US" dirty="0">
                <a:solidFill>
                  <a:srgbClr val="262626"/>
                </a:solidFill>
                <a:latin typeface="Menlo-Regular" panose="020B0609030804020204" pitchFamily="49" charset="0"/>
              </a:rPr>
              <a:t>(</a:t>
            </a:r>
            <a:r>
              <a:rPr lang="en-US" dirty="0">
                <a:solidFill>
                  <a:srgbClr val="0A5287"/>
                </a:solidFill>
                <a:latin typeface="Menlo-Regular" panose="020B0609030804020204" pitchFamily="49" charset="0"/>
              </a:rPr>
              <a:t>lambda</a:t>
            </a:r>
            <a:r>
              <a:rPr lang="en-US" dirty="0">
                <a:solidFill>
                  <a:srgbClr val="262626"/>
                </a:solidFill>
                <a:latin typeface="Menlo-Regular" panose="020B0609030804020204" pitchFamily="49" charset="0"/>
              </a:rPr>
              <a:t> x: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#also equivalent</a:t>
            </a:r>
          </a:p>
          <a:p>
            <a:pPr marL="0" indent="0">
              <a:buNone/>
            </a:pPr>
            <a:r>
              <a:rPr lang="en-US" sz="2400" dirty="0">
                <a:solidFill>
                  <a:schemeClr val="tx2"/>
                </a:solidFill>
                <a:latin typeface="Menlo-Regular" panose="020B0609030804020204" pitchFamily="49" charset="0"/>
              </a:rPr>
              <a:t>[2, 4] </a:t>
            </a:r>
          </a:p>
        </p:txBody>
      </p:sp>
    </p:spTree>
    <p:extLst>
      <p:ext uri="{BB962C8B-B14F-4D97-AF65-F5344CB8AC3E}">
        <p14:creationId xmlns:p14="http://schemas.microsoft.com/office/powerpoint/2010/main" val="3545285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26"/>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71" name="Google Shape;271;p26"/>
          <p:cNvSpPr txBox="1">
            <a:spLocks noGrp="1"/>
          </p:cNvSpPr>
          <p:nvPr>
            <p:ph type="body" idx="2"/>
          </p:nvPr>
        </p:nvSpPr>
        <p:spPr>
          <a:xfrm>
            <a:off x="885319" y="2663095"/>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accent1"/>
              </a:buClr>
              <a:buSzPts val="3200"/>
              <a:buNone/>
            </a:pPr>
            <a:r>
              <a:rPr lang="en-US" sz="5300">
                <a:solidFill>
                  <a:srgbClr val="FFFFFF"/>
                </a:solidFill>
              </a:rPr>
              <a:t>Classes and Inheritance</a:t>
            </a:r>
            <a:endParaRPr sz="3300" b="1">
              <a:solidFill>
                <a:srgbClr val="FFFFFF"/>
              </a:solidFill>
              <a:latin typeface="Open Sans"/>
              <a:ea typeface="Open Sans"/>
              <a:cs typeface="Open Sans"/>
              <a:sym typeface="Open Sans"/>
            </a:endParaRPr>
          </a:p>
        </p:txBody>
      </p:sp>
      <p:pic>
        <p:nvPicPr>
          <p:cNvPr id="272" name="Google Shape;272;p26"/>
          <p:cNvPicPr preferRelativeResize="0"/>
          <p:nvPr/>
        </p:nvPicPr>
        <p:blipFill rotWithShape="1">
          <a:blip r:embed="rId3">
            <a:alphaModFix/>
          </a:blip>
          <a:srcRect/>
          <a:stretch/>
        </p:blipFill>
        <p:spPr>
          <a:xfrm>
            <a:off x="5276600" y="2103775"/>
            <a:ext cx="3621525" cy="1776375"/>
          </a:xfrm>
          <a:prstGeom prst="rect">
            <a:avLst/>
          </a:prstGeom>
          <a:noFill/>
          <a:ln>
            <a:noFill/>
          </a:ln>
        </p:spPr>
      </p:pic>
      <p:pic>
        <p:nvPicPr>
          <p:cNvPr id="273" name="Google Shape;273;p26" descr="BD07897_"/>
          <p:cNvPicPr preferRelativeResize="0"/>
          <p:nvPr/>
        </p:nvPicPr>
        <p:blipFill rotWithShape="1">
          <a:blip r:embed="rId4">
            <a:alphaModFix/>
          </a:blip>
          <a:srcRect/>
          <a:stretch/>
        </p:blipFill>
        <p:spPr>
          <a:xfrm>
            <a:off x="9125935" y="2069182"/>
            <a:ext cx="1597789" cy="1845559"/>
          </a:xfrm>
          <a:prstGeom prst="rect">
            <a:avLst/>
          </a:prstGeom>
          <a:noFill/>
          <a:ln>
            <a:noFill/>
          </a:ln>
        </p:spPr>
      </p:pic>
    </p:spTree>
    <p:extLst>
      <p:ext uri="{BB962C8B-B14F-4D97-AF65-F5344CB8AC3E}">
        <p14:creationId xmlns:p14="http://schemas.microsoft.com/office/powerpoint/2010/main" val="2503023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Google Shape;280;p27"/>
          <p:cNvSpPr txBox="1">
            <a:spLocks noGrp="1"/>
          </p:cNvSpPr>
          <p:nvPr>
            <p:ph type="body" idx="1"/>
          </p:nvPr>
        </p:nvSpPr>
        <p:spPr>
          <a:xfrm>
            <a:off x="604997" y="927666"/>
            <a:ext cx="10549500" cy="5829300"/>
          </a:xfrm>
          <a:prstGeom prst="rect">
            <a:avLst/>
          </a:prstGeom>
          <a:noFill/>
          <a:ln>
            <a:noFill/>
          </a:ln>
        </p:spPr>
        <p:txBody>
          <a:bodyPr spcFirstLastPara="1" wrap="square" lIns="91425" tIns="45700" rIns="91425" bIns="45700" anchor="t" anchorCtr="0">
            <a:normAutofit/>
          </a:bodyPr>
          <a:lstStyle/>
          <a:p>
            <a:pPr marL="365760" lvl="0" indent="-256032">
              <a:buSzPct val="98280"/>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Student</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univ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upenn</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878787"/>
                </a:solidFill>
                <a:latin typeface="Menlo-Regular" panose="020B0609030804020204" pitchFamily="49" charset="0"/>
              </a:rPr>
              <a:t># class attribute</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name, dept):</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name</a:t>
            </a:r>
          </a:p>
          <a:p>
            <a:pPr marL="365760" lvl="0" indent="-256032">
              <a:buSzPct val="98280"/>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dept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err="1">
                <a:solidFill>
                  <a:srgbClr val="BE00FF"/>
                </a:solidFill>
                <a:latin typeface="Menlo-Regular" panose="020B0609030804020204" pitchFamily="49" charset="0"/>
              </a:rPr>
              <a:t>print_details</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"Name: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student_name</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"Dept: "</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student_dept</a:t>
            </a:r>
            <a:r>
              <a:rPr lang="en-US" sz="2400" dirty="0">
                <a:solidFill>
                  <a:srgbClr val="262626"/>
                </a:solidFill>
                <a:latin typeface="Menlo-Regular" panose="020B0609030804020204" pitchFamily="49" charset="0"/>
              </a:rPr>
              <a:t>)</a:t>
            </a:r>
          </a:p>
          <a:p>
            <a:pPr marL="365760" lvl="0" indent="-256032">
              <a:buSzPct val="98280"/>
              <a:buNone/>
            </a:pPr>
            <a:endParaRPr lang="en-US" sz="2400" dirty="0">
              <a:solidFill>
                <a:srgbClr val="262626"/>
              </a:solidFill>
              <a:latin typeface="Menlo-Regular" panose="020B0609030804020204" pitchFamily="49" charset="0"/>
            </a:endParaRPr>
          </a:p>
          <a:p>
            <a:pPr marL="365760" lvl="0" indent="-256032">
              <a:buSzPct val="98280"/>
              <a:buNone/>
            </a:pPr>
            <a:r>
              <a:rPr lang="en-US" sz="2400" dirty="0">
                <a:solidFill>
                  <a:srgbClr val="262626"/>
                </a:solidFill>
                <a:latin typeface="Menlo-Regular" panose="020B0609030804020204" pitchFamily="49" charset="0"/>
              </a:rPr>
              <a:t>student1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Student(</a:t>
            </a:r>
            <a:r>
              <a:rPr lang="en-US" sz="2400" dirty="0">
                <a:solidFill>
                  <a:srgbClr val="C8333F"/>
                </a:solidFill>
                <a:latin typeface="Menlo-Regular" panose="020B0609030804020204" pitchFamily="49" charset="0"/>
              </a:rPr>
              <a:t>"</a:t>
            </a:r>
            <a:r>
              <a:rPr lang="en-US" sz="2400" dirty="0" err="1">
                <a:solidFill>
                  <a:srgbClr val="C8333F"/>
                </a:solidFill>
                <a:latin typeface="Menlo-Regular" panose="020B0609030804020204" pitchFamily="49" charset="0"/>
              </a:rPr>
              <a:t>julie</a:t>
            </a:r>
            <a:r>
              <a:rPr lang="en-US" sz="2400" dirty="0">
                <a:solidFill>
                  <a:srgbClr val="C8333F"/>
                </a:solidFill>
                <a:latin typeface="Menlo-Regular" panose="020B0609030804020204" pitchFamily="49" charset="0"/>
              </a:rPr>
              <a:t>"</a:t>
            </a:r>
            <a:r>
              <a:rPr lang="en-US" sz="2400" dirty="0">
                <a:solidFill>
                  <a:srgbClr val="262626"/>
                </a:solidFill>
                <a:latin typeface="Menlo-Regular" panose="020B0609030804020204" pitchFamily="49" charset="0"/>
              </a:rPr>
              <a:t>,</a:t>
            </a:r>
            <a:r>
              <a:rPr lang="en-US" sz="2400" dirty="0">
                <a:solidFill>
                  <a:srgbClr val="C8333F"/>
                </a:solidFill>
                <a:latin typeface="Menlo-Regular" panose="020B0609030804020204" pitchFamily="49" charset="0"/>
              </a:rPr>
              <a:t>"cis"</a:t>
            </a:r>
            <a:r>
              <a:rPr lang="en-US" sz="2400" dirty="0">
                <a:solidFill>
                  <a:srgbClr val="262626"/>
                </a:solidFill>
                <a:latin typeface="Menlo-Regular" panose="020B0609030804020204" pitchFamily="49" charset="0"/>
              </a:rPr>
              <a:t>)</a:t>
            </a:r>
          </a:p>
          <a:p>
            <a:pPr marL="365760" lvl="0" indent="-256032">
              <a:buSzPct val="98280"/>
              <a:buNone/>
            </a:pPr>
            <a:r>
              <a:rPr lang="en-US" sz="2400" dirty="0">
                <a:solidFill>
                  <a:srgbClr val="262626"/>
                </a:solidFill>
                <a:latin typeface="Menlo-Regular" panose="020B0609030804020204" pitchFamily="49" charset="0"/>
              </a:rPr>
              <a:t>student1</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print_details()</a:t>
            </a:r>
          </a:p>
          <a:p>
            <a:pPr marL="365760" lvl="0" indent="-256032">
              <a:buSzPct val="98280"/>
              <a:buNone/>
            </a:pPr>
            <a:r>
              <a:rPr lang="en-US" sz="2400" dirty="0" err="1">
                <a:solidFill>
                  <a:srgbClr val="262626"/>
                </a:solidFill>
                <a:latin typeface="Menlo-Regular" panose="020B0609030804020204" pitchFamily="49" charset="0"/>
              </a:rPr>
              <a:t>Student</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print_details</a:t>
            </a:r>
            <a:r>
              <a:rPr lang="en-US" sz="2400" dirty="0">
                <a:solidFill>
                  <a:srgbClr val="262626"/>
                </a:solidFill>
                <a:latin typeface="Menlo-Regular" panose="020B0609030804020204" pitchFamily="49" charset="0"/>
              </a:rPr>
              <a:t>(student1)</a:t>
            </a:r>
          </a:p>
        </p:txBody>
      </p:sp>
      <p:sp>
        <p:nvSpPr>
          <p:cNvPr id="279" name="Google Shape;279;p27"/>
          <p:cNvSpPr txBox="1">
            <a:spLocks noGrp="1"/>
          </p:cNvSpPr>
          <p:nvPr>
            <p:ph type="body" idx="2"/>
          </p:nvPr>
        </p:nvSpPr>
        <p:spPr>
          <a:xfrm>
            <a:off x="399672" y="353845"/>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Creating a class</a:t>
            </a:r>
            <a:endParaRPr sz="3400" dirty="0">
              <a:solidFill>
                <a:srgbClr val="370661"/>
              </a:solidFill>
            </a:endParaRPr>
          </a:p>
        </p:txBody>
      </p:sp>
      <p:sp>
        <p:nvSpPr>
          <p:cNvPr id="281" name="Google Shape;281;p27"/>
          <p:cNvSpPr/>
          <p:nvPr/>
        </p:nvSpPr>
        <p:spPr>
          <a:xfrm>
            <a:off x="4304021" y="269225"/>
            <a:ext cx="2948636" cy="792093"/>
          </a:xfrm>
          <a:prstGeom prst="wedgeRoundRectCallout">
            <a:avLst>
              <a:gd name="adj1" fmla="val -76385"/>
              <a:gd name="adj2" fmla="val 17848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Called when an object is instantiated</a:t>
            </a:r>
            <a:endParaRPr dirty="0"/>
          </a:p>
        </p:txBody>
      </p:sp>
      <p:sp>
        <p:nvSpPr>
          <p:cNvPr id="282" name="Google Shape;282;p27"/>
          <p:cNvSpPr/>
          <p:nvPr/>
        </p:nvSpPr>
        <p:spPr>
          <a:xfrm>
            <a:off x="8027862" y="2205245"/>
            <a:ext cx="2948636" cy="792093"/>
          </a:xfrm>
          <a:prstGeom prst="wedgeRoundRectCallout">
            <a:avLst>
              <a:gd name="adj1" fmla="val -163437"/>
              <a:gd name="adj2" fmla="val -53834"/>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a:solidFill>
                  <a:schemeClr val="dk1"/>
                </a:solidFill>
                <a:latin typeface="Open Sans"/>
                <a:ea typeface="Open Sans"/>
                <a:cs typeface="Open Sans"/>
                <a:sym typeface="Open Sans"/>
              </a:rPr>
              <a:t>Every method begins with the variable </a:t>
            </a:r>
            <a:r>
              <a:rPr lang="en-US" sz="2000" b="1" i="0" u="none" strike="noStrike" cap="none">
                <a:solidFill>
                  <a:srgbClr val="C00000"/>
                </a:solidFill>
                <a:latin typeface="Open Sans"/>
                <a:ea typeface="Open Sans"/>
                <a:cs typeface="Open Sans"/>
                <a:sym typeface="Open Sans"/>
              </a:rPr>
              <a:t>self</a:t>
            </a:r>
            <a:endParaRPr/>
          </a:p>
        </p:txBody>
      </p:sp>
      <p:sp>
        <p:nvSpPr>
          <p:cNvPr id="283" name="Google Shape;283;p27"/>
          <p:cNvSpPr/>
          <p:nvPr/>
        </p:nvSpPr>
        <p:spPr>
          <a:xfrm>
            <a:off x="8638367" y="3117640"/>
            <a:ext cx="2948636" cy="792093"/>
          </a:xfrm>
          <a:prstGeom prst="wedgeRoundRectCallout">
            <a:avLst>
              <a:gd name="adj1" fmla="val -147619"/>
              <a:gd name="adj2" fmla="val -1199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Another member method</a:t>
            </a:r>
            <a:endParaRPr dirty="0"/>
          </a:p>
        </p:txBody>
      </p:sp>
      <p:sp>
        <p:nvSpPr>
          <p:cNvPr id="284" name="Google Shape;284;p27"/>
          <p:cNvSpPr/>
          <p:nvPr/>
        </p:nvSpPr>
        <p:spPr>
          <a:xfrm>
            <a:off x="8638367" y="4398780"/>
            <a:ext cx="2948636" cy="792093"/>
          </a:xfrm>
          <a:prstGeom prst="wedgeRoundRectCallout">
            <a:avLst>
              <a:gd name="adj1" fmla="val -218235"/>
              <a:gd name="adj2" fmla="val 5152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Creating an instance, note no </a:t>
            </a:r>
            <a:r>
              <a:rPr lang="en-US" sz="2000" b="1" i="0" u="none" strike="noStrike" cap="none" dirty="0">
                <a:solidFill>
                  <a:srgbClr val="FF3300"/>
                </a:solidFill>
                <a:latin typeface="Open Sans"/>
                <a:ea typeface="Open Sans"/>
                <a:cs typeface="Open Sans"/>
                <a:sym typeface="Open Sans"/>
              </a:rPr>
              <a:t>self</a:t>
            </a:r>
            <a:endParaRPr sz="3600" b="1" i="0" u="none" strike="noStrike" cap="none" dirty="0">
              <a:solidFill>
                <a:srgbClr val="FF3300"/>
              </a:solidFill>
              <a:latin typeface="Open Sans"/>
              <a:ea typeface="Open Sans"/>
              <a:cs typeface="Open Sans"/>
              <a:sym typeface="Open Sans"/>
            </a:endParaRPr>
          </a:p>
        </p:txBody>
      </p:sp>
      <p:sp>
        <p:nvSpPr>
          <p:cNvPr id="285" name="Google Shape;285;p27"/>
          <p:cNvSpPr/>
          <p:nvPr/>
        </p:nvSpPr>
        <p:spPr>
          <a:xfrm>
            <a:off x="7005308" y="5679921"/>
            <a:ext cx="2948636" cy="685214"/>
          </a:xfrm>
          <a:prstGeom prst="wedgeRoundRectCallout">
            <a:avLst>
              <a:gd name="adj1" fmla="val -108735"/>
              <a:gd name="adj2" fmla="val -2483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2000" b="0" i="0" u="none" strike="noStrike" cap="none" dirty="0">
                <a:solidFill>
                  <a:srgbClr val="000000"/>
                </a:solidFill>
                <a:latin typeface="Open Sans"/>
                <a:ea typeface="Open Sans"/>
                <a:cs typeface="Open Sans"/>
                <a:sym typeface="Open Sans"/>
              </a:rPr>
              <a:t>Calling methods of an object</a:t>
            </a:r>
            <a:endParaRPr dirty="0"/>
          </a:p>
        </p:txBody>
      </p:sp>
    </p:spTree>
    <p:extLst>
      <p:ext uri="{BB962C8B-B14F-4D97-AF65-F5344CB8AC3E}">
        <p14:creationId xmlns:p14="http://schemas.microsoft.com/office/powerpoint/2010/main" val="388799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2" grpId="0" animBg="1"/>
      <p:bldP spid="283" grpId="0" animBg="1"/>
      <p:bldP spid="284" grpId="0" animBg="1"/>
      <p:bldP spid="28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Subclasses</a:t>
            </a:r>
            <a:endParaRPr sz="3400">
              <a:solidFill>
                <a:srgbClr val="370661"/>
              </a:solidFill>
            </a:endParaRPr>
          </a:p>
        </p:txBody>
      </p:sp>
      <p:sp>
        <p:nvSpPr>
          <p:cNvPr id="292" name="Google Shape;292;p2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A class can </a:t>
            </a:r>
            <a:r>
              <a:rPr lang="en-US" i="1" dirty="0">
                <a:solidFill>
                  <a:srgbClr val="C00000"/>
                </a:solidFill>
              </a:rPr>
              <a:t>extend</a:t>
            </a:r>
            <a:r>
              <a:rPr lang="en-US" i="1" dirty="0">
                <a:solidFill>
                  <a:schemeClr val="accent2"/>
                </a:solidFill>
              </a:rPr>
              <a:t> </a:t>
            </a:r>
            <a:r>
              <a:rPr lang="en-US" dirty="0"/>
              <a:t>the definition of another class </a:t>
            </a:r>
            <a:endParaRPr dirty="0"/>
          </a:p>
          <a:p>
            <a:pPr marL="914400" lvl="1" indent="-355600" algn="l" rtl="0">
              <a:lnSpc>
                <a:spcPct val="90000"/>
              </a:lnSpc>
              <a:spcBef>
                <a:spcPts val="500"/>
              </a:spcBef>
              <a:spcAft>
                <a:spcPts val="0"/>
              </a:spcAft>
              <a:buSzPts val="2000"/>
              <a:buChar char="▪"/>
            </a:pPr>
            <a:r>
              <a:rPr lang="en-US" dirty="0"/>
              <a:t>Allows use (or extension) of methods and attributes already defined in the previous one.</a:t>
            </a:r>
            <a:endParaRPr dirty="0"/>
          </a:p>
          <a:p>
            <a:pPr marL="914400" lvl="1" indent="-355600" algn="l" rtl="0">
              <a:lnSpc>
                <a:spcPct val="90000"/>
              </a:lnSpc>
              <a:spcBef>
                <a:spcPts val="500"/>
              </a:spcBef>
              <a:spcAft>
                <a:spcPts val="0"/>
              </a:spcAft>
              <a:buSzPts val="2000"/>
              <a:buChar char="▪"/>
            </a:pPr>
            <a:r>
              <a:rPr lang="en-US" dirty="0"/>
              <a:t>New class: </a:t>
            </a:r>
            <a:r>
              <a:rPr lang="en-US" i="1" dirty="0">
                <a:solidFill>
                  <a:srgbClr val="C00000"/>
                </a:solidFill>
              </a:rPr>
              <a:t>subclass</a:t>
            </a:r>
            <a:r>
              <a:rPr lang="en-US" dirty="0"/>
              <a:t>. Original: </a:t>
            </a:r>
            <a:r>
              <a:rPr lang="en-US" i="1" dirty="0">
                <a:solidFill>
                  <a:srgbClr val="C00000"/>
                </a:solidFill>
              </a:rPr>
              <a:t>parent</a:t>
            </a:r>
            <a:r>
              <a:rPr lang="en-US" dirty="0"/>
              <a:t>, </a:t>
            </a:r>
            <a:r>
              <a:rPr lang="en-US" i="1" dirty="0">
                <a:solidFill>
                  <a:srgbClr val="C00000"/>
                </a:solidFill>
              </a:rPr>
              <a:t>ancestor</a:t>
            </a:r>
            <a:r>
              <a:rPr lang="en-US" i="1" dirty="0">
                <a:solidFill>
                  <a:schemeClr val="accent2"/>
                </a:solidFill>
              </a:rPr>
              <a:t> </a:t>
            </a:r>
            <a:r>
              <a:rPr lang="en-US" dirty="0">
                <a:solidFill>
                  <a:schemeClr val="accent2"/>
                </a:solidFill>
              </a:rPr>
              <a:t>or </a:t>
            </a:r>
            <a:r>
              <a:rPr lang="en-US" i="1" dirty="0">
                <a:solidFill>
                  <a:srgbClr val="C00000"/>
                </a:solidFill>
              </a:rPr>
              <a:t>superclass</a:t>
            </a:r>
            <a:endParaRPr dirty="0"/>
          </a:p>
          <a:p>
            <a:pPr marL="914400" lvl="1" indent="-228600" algn="l" rtl="0">
              <a:lnSpc>
                <a:spcPct val="90000"/>
              </a:lnSpc>
              <a:spcBef>
                <a:spcPts val="500"/>
              </a:spcBef>
              <a:spcAft>
                <a:spcPts val="0"/>
              </a:spcAft>
              <a:buSzPts val="2000"/>
              <a:buNone/>
            </a:pPr>
            <a:endParaRPr dirty="0">
              <a:solidFill>
                <a:srgbClr val="C00000"/>
              </a:solidFill>
            </a:endParaRPr>
          </a:p>
          <a:p>
            <a:pPr marL="457200" lvl="0" indent="-355600" algn="l" rtl="0">
              <a:lnSpc>
                <a:spcPct val="90000"/>
              </a:lnSpc>
              <a:spcBef>
                <a:spcPts val="1000"/>
              </a:spcBef>
              <a:spcAft>
                <a:spcPts val="0"/>
              </a:spcAft>
              <a:buSzPts val="2000"/>
              <a:buChar char="o"/>
            </a:pPr>
            <a:r>
              <a:rPr lang="en-US" dirty="0"/>
              <a:t>To define a subclass, put the name of the superclass in parentheses after the subclass’s name on the first line of the definition.</a:t>
            </a:r>
            <a:endParaRPr dirty="0"/>
          </a:p>
          <a:p>
            <a:pPr marL="0" lvl="0" indent="0">
              <a:buNone/>
            </a:pPr>
            <a:br>
              <a:rPr lang="en-US" dirty="0"/>
            </a:br>
            <a:r>
              <a:rPr lang="en-US" b="0" dirty="0">
                <a:latin typeface="Courier New"/>
                <a:ea typeface="Courier New"/>
                <a:cs typeface="Courier New"/>
                <a:sym typeface="Courier New"/>
              </a:rPr>
              <a:t> </a:t>
            </a:r>
            <a:r>
              <a:rPr lang="en-US" b="1" dirty="0">
                <a:solidFill>
                  <a:srgbClr val="E69138"/>
                </a:solidFill>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fav_class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"CIS 521”</a:t>
            </a:r>
          </a:p>
          <a:p>
            <a:pPr marL="0" lvl="0" indent="0">
              <a:buNone/>
            </a:pPr>
            <a:endParaRPr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Char char="o"/>
            </a:pPr>
            <a:r>
              <a:rPr lang="en-US" dirty="0"/>
              <a:t>Python has no ‘extends’ keyword like Java.</a:t>
            </a:r>
            <a:endParaRPr dirty="0"/>
          </a:p>
          <a:p>
            <a:pPr marL="457200" lvl="0" indent="-355600" algn="l" rtl="0">
              <a:lnSpc>
                <a:spcPct val="90000"/>
              </a:lnSpc>
              <a:spcBef>
                <a:spcPts val="1000"/>
              </a:spcBef>
              <a:spcAft>
                <a:spcPts val="0"/>
              </a:spcAft>
              <a:buSzPts val="2000"/>
              <a:buChar char="o"/>
            </a:pPr>
            <a:r>
              <a:rPr lang="en-US" dirty="0"/>
              <a:t>Multiple inheritance is supported.</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613026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Constructors:  __init__</a:t>
            </a:r>
            <a:endParaRPr sz="3400">
              <a:solidFill>
                <a:srgbClr val="370661"/>
              </a:solidFill>
            </a:endParaRPr>
          </a:p>
        </p:txBody>
      </p:sp>
      <p:sp>
        <p:nvSpPr>
          <p:cNvPr id="299" name="Google Shape;299;p29"/>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Very similar to Java</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Commonly, the ancestor’s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is executed in addition to new commands</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i="1" dirty="0"/>
              <a:t>Must be done explicitly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You’ll often see something like this in the </a:t>
            </a:r>
            <a:r>
              <a:rPr lang="en-US" dirty="0">
                <a:latin typeface="Courier New"/>
                <a:ea typeface="Courier New"/>
                <a:cs typeface="Courier New"/>
                <a:sym typeface="Courier New"/>
              </a:rPr>
              <a:t>__</a:t>
            </a:r>
            <a:r>
              <a:rPr lang="en-US" dirty="0" err="1">
                <a:latin typeface="Courier New"/>
                <a:ea typeface="Courier New"/>
                <a:cs typeface="Courier New"/>
                <a:sym typeface="Courier New"/>
              </a:rPr>
              <a:t>init</a:t>
            </a:r>
            <a:r>
              <a:rPr lang="en-US" dirty="0">
                <a:latin typeface="Courier New"/>
                <a:ea typeface="Courier New"/>
                <a:cs typeface="Courier New"/>
                <a:sym typeface="Courier New"/>
              </a:rPr>
              <a:t>__</a:t>
            </a:r>
            <a:r>
              <a:rPr lang="en-US" dirty="0"/>
              <a:t> method of subclasses:</a:t>
            </a:r>
            <a:endParaRPr b="0"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err="1">
                <a:solidFill>
                  <a:srgbClr val="262626"/>
                </a:solidFill>
                <a:latin typeface="Menlo-Regular" panose="020B0609030804020204" pitchFamily="49" charset="0"/>
              </a:rPr>
              <a:t>parentClass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x, y)</a:t>
            </a:r>
          </a:p>
          <a:p>
            <a:pPr lvl="0">
              <a:buNone/>
            </a:pPr>
            <a:endParaRPr lang="en-US" dirty="0">
              <a:solidFill>
                <a:srgbClr val="262626"/>
              </a:solidFill>
              <a:latin typeface="Menlo-Regular" panose="020B0609030804020204" pitchFamily="49" charset="0"/>
            </a:endParaRPr>
          </a:p>
          <a:p>
            <a:pPr lvl="0">
              <a:buNone/>
            </a:pPr>
            <a:r>
              <a:rPr lang="en-US" dirty="0"/>
              <a:t>where </a:t>
            </a:r>
            <a:r>
              <a:rPr lang="en-US" dirty="0" err="1"/>
              <a:t>parentClass</a:t>
            </a:r>
            <a:r>
              <a:rPr lang="en-US" dirty="0"/>
              <a:t> is the name of the parent’s class</a:t>
            </a:r>
          </a:p>
          <a:p>
            <a:pPr marL="457200" lvl="0" indent="-355600" algn="l" rtl="0">
              <a:lnSpc>
                <a:spcPct val="90000"/>
              </a:lnSpc>
              <a:spcBef>
                <a:spcPts val="1000"/>
              </a:spcBef>
              <a:spcAft>
                <a:spcPts val="0"/>
              </a:spcAft>
              <a:buSzPts val="2000"/>
              <a:buFont typeface="Noto Sans Symbols"/>
              <a:buNone/>
            </a:pPr>
            <a:endParaRPr dirty="0">
              <a:latin typeface="Courier New"/>
              <a:ea typeface="Courier New"/>
              <a:cs typeface="Courier New"/>
              <a:sym typeface="Courier New"/>
            </a:endParaRPr>
          </a:p>
          <a:p>
            <a:pPr lvl="0">
              <a:buNone/>
            </a:pPr>
            <a:r>
              <a:rPr lang="en-US" b="1" dirty="0">
                <a:latin typeface="Courier New"/>
                <a:ea typeface="Courier New"/>
                <a:cs typeface="Courier New"/>
                <a:sym typeface="Courier New"/>
              </a:rPr>
              <a:t>  </a:t>
            </a: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AI_Student</a:t>
            </a:r>
            <a:r>
              <a:rPr lang="en-US" dirty="0">
                <a:solidFill>
                  <a:srgbClr val="262626"/>
                </a:solidFill>
                <a:latin typeface="Menlo-Regular" panose="020B0609030804020204" pitchFamily="49" charset="0"/>
              </a:rPr>
              <a:t>(Student):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p>
          <a:p>
            <a:pPr lvl="0">
              <a:buNone/>
            </a:pPr>
            <a:r>
              <a:rPr lang="en-US" dirty="0">
                <a:solidFill>
                  <a:srgbClr val="262626"/>
                </a:solidFill>
                <a:latin typeface="Menlo-Regular" panose="020B0609030804020204" pitchFamily="49" charset="0"/>
              </a:rPr>
              <a:t>        Student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__</a:t>
            </a:r>
            <a:r>
              <a:rPr lang="en-US" dirty="0" err="1">
                <a:solidFill>
                  <a:srgbClr val="262626"/>
                </a:solidFill>
                <a:latin typeface="Menlo-Regular" panose="020B0609030804020204" pitchFamily="49" charset="0"/>
              </a:rPr>
              <a:t>init</a:t>
            </a:r>
            <a:r>
              <a:rPr lang="en-US" dirty="0">
                <a:solidFill>
                  <a:srgbClr val="262626"/>
                </a:solidFill>
                <a:latin typeface="Menlo-Regular" panose="020B0609030804020204" pitchFamily="49" charset="0"/>
              </a:rPr>
              <a:t>__(</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name, dept)</a:t>
            </a: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6527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Redefining Methods</a:t>
            </a:r>
            <a:endParaRPr sz="3400">
              <a:solidFill>
                <a:srgbClr val="370661"/>
              </a:solidFill>
            </a:endParaRPr>
          </a:p>
        </p:txBody>
      </p:sp>
      <p:sp>
        <p:nvSpPr>
          <p:cNvPr id="306" name="Google Shape;306;p30"/>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Very similar to over-riding methods in Java</a:t>
            </a:r>
            <a:endParaRPr/>
          </a:p>
          <a:p>
            <a:pPr marL="457200" lvl="0" indent="-228600" algn="l" rtl="0">
              <a:lnSpc>
                <a:spcPct val="90000"/>
              </a:lnSpc>
              <a:spcBef>
                <a:spcPts val="10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a:t>
            </a:r>
            <a:r>
              <a:rPr lang="en-US" i="1">
                <a:solidFill>
                  <a:srgbClr val="C00000"/>
                </a:solidFill>
              </a:rPr>
              <a:t>redefine</a:t>
            </a:r>
            <a:r>
              <a:rPr lang="en-US" i="1">
                <a:solidFill>
                  <a:schemeClr val="accent2"/>
                </a:solidFill>
              </a:rPr>
              <a:t> </a:t>
            </a:r>
            <a:r>
              <a:rPr lang="en-US" i="1">
                <a:solidFill>
                  <a:srgbClr val="C00000"/>
                </a:solidFill>
              </a:rPr>
              <a:t>a method </a:t>
            </a:r>
            <a:r>
              <a:rPr lang="en-US"/>
              <a:t>of the parent class, include a new definition using the same name in the subclass.</a:t>
            </a:r>
            <a:endParaRPr/>
          </a:p>
          <a:p>
            <a:pPr marL="914400" lvl="1" indent="-355600" algn="l" rtl="0">
              <a:lnSpc>
                <a:spcPct val="90000"/>
              </a:lnSpc>
              <a:spcBef>
                <a:spcPts val="500"/>
              </a:spcBef>
              <a:spcAft>
                <a:spcPts val="0"/>
              </a:spcAft>
              <a:buSzPts val="2000"/>
              <a:buChar char="▪"/>
            </a:pPr>
            <a:r>
              <a:rPr lang="en-US"/>
              <a:t>The old code in the parent class won’t get executed.</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SzPts val="2000"/>
              <a:buChar char="o"/>
            </a:pPr>
            <a:r>
              <a:rPr lang="en-US"/>
              <a:t>To execute the method in the parent class </a:t>
            </a:r>
            <a:r>
              <a:rPr lang="en-US" i="1">
                <a:solidFill>
                  <a:srgbClr val="C00000"/>
                </a:solidFill>
              </a:rPr>
              <a:t>in addition to </a:t>
            </a:r>
            <a:r>
              <a:rPr lang="en-US"/>
              <a:t>new code for some method, explicitly call the parent’s version of the method.</a:t>
            </a:r>
            <a:endParaRPr/>
          </a:p>
          <a:p>
            <a:pPr marL="914400" lvl="1" indent="-355600" algn="l" rtl="0">
              <a:lnSpc>
                <a:spcPct val="90000"/>
              </a:lnSpc>
              <a:spcBef>
                <a:spcPts val="500"/>
              </a:spcBef>
              <a:spcAft>
                <a:spcPts val="0"/>
              </a:spcAft>
              <a:buSzPts val="2000"/>
              <a:buFont typeface="Open Sans"/>
              <a:buNone/>
            </a:pPr>
            <a:endParaRPr b="1">
              <a:latin typeface="Courier New"/>
              <a:ea typeface="Courier New"/>
              <a:cs typeface="Courier New"/>
              <a:sym typeface="Courier New"/>
            </a:endParaRPr>
          </a:p>
          <a:p>
            <a:pPr marL="914400" lvl="1" indent="-355600" algn="l" rtl="0">
              <a:lnSpc>
                <a:spcPct val="90000"/>
              </a:lnSpc>
              <a:spcBef>
                <a:spcPts val="500"/>
              </a:spcBef>
              <a:spcAft>
                <a:spcPts val="0"/>
              </a:spcAft>
              <a:buSzPts val="2000"/>
              <a:buFont typeface="Courier New"/>
              <a:buNone/>
            </a:pPr>
            <a:r>
              <a:rPr lang="en-US" b="1">
                <a:latin typeface="Courier New"/>
                <a:ea typeface="Courier New"/>
                <a:cs typeface="Courier New"/>
                <a:sym typeface="Courier New"/>
              </a:rPr>
              <a:t>parentClass.methodName(</a:t>
            </a:r>
            <a:r>
              <a:rPr lang="en-US" b="1" u="sng">
                <a:solidFill>
                  <a:srgbClr val="FF3300"/>
                </a:solidFill>
                <a:latin typeface="Courier New"/>
                <a:ea typeface="Courier New"/>
                <a:cs typeface="Courier New"/>
                <a:sym typeface="Courier New"/>
              </a:rPr>
              <a:t>self</a:t>
            </a:r>
            <a:r>
              <a:rPr lang="en-US" b="1">
                <a:latin typeface="Courier New"/>
                <a:ea typeface="Courier New"/>
                <a:cs typeface="Courier New"/>
                <a:sym typeface="Courier New"/>
              </a:rPr>
              <a:t>, a, b, c)</a:t>
            </a:r>
            <a:endParaRPr/>
          </a:p>
          <a:p>
            <a:pPr marL="914400" lvl="1" indent="-355600" algn="l" rtl="0">
              <a:lnSpc>
                <a:spcPct val="90000"/>
              </a:lnSpc>
              <a:spcBef>
                <a:spcPts val="1700"/>
              </a:spcBef>
              <a:spcAft>
                <a:spcPts val="0"/>
              </a:spcAft>
              <a:buSzPts val="2000"/>
              <a:buChar char="▪"/>
            </a:pPr>
            <a:r>
              <a:rPr lang="en-US" b="1"/>
              <a:t>The only time you ever explicitly pass </a:t>
            </a:r>
            <a:r>
              <a:rPr lang="en-US" b="1">
                <a:solidFill>
                  <a:srgbClr val="FF3300"/>
                </a:solidFill>
                <a:latin typeface="Courier New"/>
                <a:ea typeface="Courier New"/>
                <a:cs typeface="Courier New"/>
                <a:sym typeface="Courier New"/>
              </a:rPr>
              <a:t>self </a:t>
            </a:r>
            <a:r>
              <a:rPr lang="en-US" b="1"/>
              <a:t>as an argument is when calling a method of an ancestor. </a:t>
            </a:r>
            <a:br>
              <a:rPr lang="en-US"/>
            </a:br>
            <a:br>
              <a:rPr lang="en-US"/>
            </a:br>
            <a:r>
              <a:rPr lang="en-US"/>
              <a:t>So use  </a:t>
            </a:r>
            <a:r>
              <a:rPr lang="en-US" b="1">
                <a:latin typeface="Courier New"/>
                <a:ea typeface="Courier New"/>
                <a:cs typeface="Courier New"/>
                <a:sym typeface="Courier New"/>
              </a:rPr>
              <a:t>myOwnSubClass.methodName(a,b,c)</a:t>
            </a:r>
            <a:endParaRPr b="1">
              <a:solidFill>
                <a:srgbClr val="FF3300"/>
              </a:solidFill>
            </a:endParaRPr>
          </a:p>
          <a:p>
            <a:pPr marL="457200" lvl="0" indent="-355600" algn="l" rtl="0">
              <a:lnSpc>
                <a:spcPct val="90000"/>
              </a:lnSpc>
              <a:spcBef>
                <a:spcPts val="1000"/>
              </a:spcBef>
              <a:spcAft>
                <a:spcPts val="0"/>
              </a:spcAft>
              <a:buSzPts val="2000"/>
              <a:buFont typeface="Noto Sans Symbols"/>
              <a:buNone/>
            </a:pPr>
            <a:r>
              <a:rPr lang="en-US">
                <a:latin typeface="Courier New"/>
                <a:ea typeface="Courier New"/>
                <a:cs typeface="Courier New"/>
                <a:sym typeface="Courier New"/>
              </a:rPr>
              <a:t>           </a:t>
            </a:r>
            <a:endParaRPr sz="240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158197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B2AA557-5774-8D40-80BB-8BE11D3AA0E1}"/>
              </a:ext>
            </a:extLst>
          </p:cNvPr>
          <p:cNvSpPr>
            <a:spLocks noGrp="1"/>
          </p:cNvSpPr>
          <p:nvPr>
            <p:ph type="body" idx="1"/>
          </p:nvPr>
        </p:nvSpPr>
        <p:spPr/>
        <p:txBody>
          <a:bodyPr/>
          <a:lstStyle/>
          <a:p>
            <a:endParaRPr lang="en-US"/>
          </a:p>
        </p:txBody>
      </p:sp>
      <p:sp>
        <p:nvSpPr>
          <p:cNvPr id="7" name="Text Placeholder 6">
            <a:extLst>
              <a:ext uri="{FF2B5EF4-FFF2-40B4-BE49-F238E27FC236}">
                <a16:creationId xmlns:a16="http://schemas.microsoft.com/office/drawing/2014/main" id="{32990F17-0F6E-4840-9470-514BBA85D994}"/>
              </a:ext>
            </a:extLst>
          </p:cNvPr>
          <p:cNvSpPr>
            <a:spLocks noGrp="1"/>
          </p:cNvSpPr>
          <p:nvPr>
            <p:ph type="body" idx="2"/>
          </p:nvPr>
        </p:nvSpPr>
        <p:spPr/>
        <p:txBody>
          <a:bodyPr>
            <a:normAutofit lnSpcReduction="10000"/>
          </a:bodyPr>
          <a:lstStyle/>
          <a:p>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B7748A4-F3B7-E342-8BBC-4A8FF18044A5}"/>
              </a:ext>
            </a:extLst>
          </p:cNvPr>
          <p:cNvPicPr>
            <a:picLocks noChangeAspect="1"/>
          </p:cNvPicPr>
          <p:nvPr/>
        </p:nvPicPr>
        <p:blipFill>
          <a:blip r:embed="rId3"/>
          <a:stretch>
            <a:fillRect/>
          </a:stretch>
        </p:blipFill>
        <p:spPr>
          <a:xfrm>
            <a:off x="-2199251" y="-920004"/>
            <a:ext cx="15741847" cy="7870924"/>
          </a:xfrm>
          <a:prstGeom prst="rect">
            <a:avLst/>
          </a:prstGeom>
        </p:spPr>
      </p:pic>
      <p:sp>
        <p:nvSpPr>
          <p:cNvPr id="4" name="Rectangle 3">
            <a:extLst>
              <a:ext uri="{FF2B5EF4-FFF2-40B4-BE49-F238E27FC236}">
                <a16:creationId xmlns:a16="http://schemas.microsoft.com/office/drawing/2014/main" id="{302A387E-A926-8049-9A8D-B266A4F1A2B5}"/>
              </a:ext>
            </a:extLst>
          </p:cNvPr>
          <p:cNvSpPr/>
          <p:nvPr/>
        </p:nvSpPr>
        <p:spPr>
          <a:xfrm>
            <a:off x="731520" y="-349135"/>
            <a:ext cx="8196349" cy="157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84;p3">
            <a:extLst>
              <a:ext uri="{FF2B5EF4-FFF2-40B4-BE49-F238E27FC236}">
                <a16:creationId xmlns:a16="http://schemas.microsoft.com/office/drawing/2014/main" id="{F47AF23F-C909-5E43-AAB1-E619B7E7E19C}"/>
              </a:ext>
            </a:extLst>
          </p:cNvPr>
          <p:cNvSpPr txBox="1">
            <a:spLocks/>
          </p:cNvSpPr>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rgbClr val="370661"/>
              </a:buClr>
              <a:buSzPts val="3200"/>
              <a:buFont typeface="Open Sans"/>
              <a:buNone/>
              <a:defRPr sz="3200" b="1" i="0" u="none" strike="noStrike" cap="none">
                <a:solidFill>
                  <a:schemeClr val="dk2"/>
                </a:solidFill>
                <a:latin typeface="Open Sans"/>
                <a:ea typeface="Open Sans"/>
                <a:cs typeface="Open Sans"/>
                <a:sym typeface="Open Sans"/>
              </a:defRPr>
            </a:lvl1pPr>
            <a:lvl2pPr marL="914400" marR="0" lvl="1"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2pPr>
            <a:lvl3pPr marL="1371600" marR="0" lvl="2"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3pPr>
            <a:lvl4pPr marL="1828800" marR="0" lvl="3" indent="-342900" algn="l" rtl="0">
              <a:lnSpc>
                <a:spcPct val="90000"/>
              </a:lnSpc>
              <a:spcBef>
                <a:spcPts val="500"/>
              </a:spcBef>
              <a:spcAft>
                <a:spcPts val="0"/>
              </a:spcAft>
              <a:buClr>
                <a:srgbClr val="370661"/>
              </a:buClr>
              <a:buSzPts val="1800"/>
              <a:buFont typeface="Open Sans"/>
              <a:buChar char="o"/>
              <a:defRPr sz="2000" b="1" i="0" u="none" strike="noStrike" cap="none">
                <a:solidFill>
                  <a:srgbClr val="370661"/>
                </a:solidFill>
                <a:latin typeface="Open Sans"/>
                <a:ea typeface="Open Sans"/>
                <a:cs typeface="Open Sans"/>
                <a:sym typeface="Open Sans"/>
              </a:defRPr>
            </a:lvl4pPr>
            <a:lvl5pPr marL="2286000" marR="0" lvl="4" indent="-342900" algn="l" rtl="0">
              <a:lnSpc>
                <a:spcPct val="90000"/>
              </a:lnSpc>
              <a:spcBef>
                <a:spcPts val="500"/>
              </a:spcBef>
              <a:spcAft>
                <a:spcPts val="0"/>
              </a:spcAft>
              <a:buClr>
                <a:srgbClr val="370661"/>
              </a:buClr>
              <a:buSzPts val="1800"/>
              <a:buFont typeface="Open Sans"/>
              <a:buChar char="▪"/>
              <a:defRPr sz="2000" b="1" i="0" u="none" strike="noStrike" cap="none">
                <a:solidFill>
                  <a:srgbClr val="370661"/>
                </a:solidFill>
                <a:latin typeface="Open Sans"/>
                <a:ea typeface="Open Sans"/>
                <a:cs typeface="Open Sans"/>
                <a:sym typeface="Open Sans"/>
              </a:defRPr>
            </a:lvl5pPr>
            <a:lvl6pPr marL="2743200" marR="0" lvl="5"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6pPr>
            <a:lvl7pPr marL="3200400" marR="0" lvl="6"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7pPr>
            <a:lvl8pPr marL="3657600" marR="0" lvl="7"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8pPr>
            <a:lvl9pPr marL="4114800" marR="0" lvl="8" indent="-342900" algn="l" rtl="0">
              <a:lnSpc>
                <a:spcPct val="90000"/>
              </a:lnSpc>
              <a:spcBef>
                <a:spcPts val="500"/>
              </a:spcBef>
              <a:spcAft>
                <a:spcPts val="0"/>
              </a:spcAft>
              <a:buClr>
                <a:srgbClr val="370661"/>
              </a:buClr>
              <a:buSzPts val="1800"/>
              <a:buFont typeface="Open Sans"/>
              <a:buChar char="•"/>
              <a:defRPr sz="1800" b="1" i="0" u="none" strike="noStrike" cap="none">
                <a:solidFill>
                  <a:srgbClr val="370661"/>
                </a:solidFill>
                <a:latin typeface="Open Sans"/>
                <a:ea typeface="Open Sans"/>
                <a:cs typeface="Open Sans"/>
                <a:sym typeface="Open Sans"/>
              </a:defRPr>
            </a:lvl9pPr>
          </a:lstStyle>
          <a:p>
            <a:pPr marL="0" indent="0">
              <a:spcBef>
                <a:spcPts val="0"/>
              </a:spcBef>
              <a:buClr>
                <a:schemeClr val="accent1"/>
              </a:buClr>
            </a:pPr>
            <a:r>
              <a:rPr lang="en-US" sz="3400" dirty="0">
                <a:solidFill>
                  <a:srgbClr val="370661"/>
                </a:solidFill>
              </a:rPr>
              <a:t>PEP8: Python Style Guide</a:t>
            </a:r>
            <a:endParaRPr lang="en-US" dirty="0">
              <a:solidFill>
                <a:srgbClr val="370661"/>
              </a:solidFill>
            </a:endParaRPr>
          </a:p>
        </p:txBody>
      </p:sp>
    </p:spTree>
    <p:extLst>
      <p:ext uri="{BB962C8B-B14F-4D97-AF65-F5344CB8AC3E}">
        <p14:creationId xmlns:p14="http://schemas.microsoft.com/office/powerpoint/2010/main" val="4234586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Multiple Inheritance can be tricky</a:t>
            </a:r>
            <a:endParaRPr sz="3400">
              <a:solidFill>
                <a:srgbClr val="370661"/>
              </a:solidFill>
            </a:endParaRPr>
          </a:p>
        </p:txBody>
      </p:sp>
      <p:sp>
        <p:nvSpPr>
          <p:cNvPr id="313" name="Google Shape;313;p31"/>
          <p:cNvSpPr txBox="1">
            <a:spLocks noGrp="1"/>
          </p:cNvSpPr>
          <p:nvPr>
            <p:ph type="body" idx="1"/>
          </p:nvPr>
        </p:nvSpPr>
        <p:spPr>
          <a:xfrm>
            <a:off x="605000" y="1228550"/>
            <a:ext cx="10549500" cy="56295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B</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object</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foo</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'Foo?'</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'Bar!'</a:t>
            </a:r>
            <a:r>
              <a:rPr lang="en-US" dirty="0">
                <a:solidFill>
                  <a:srgbClr val="262626"/>
                </a:solidFill>
                <a:latin typeface="Menlo-Regular" panose="020B0609030804020204" pitchFamily="49" charset="0"/>
              </a:rPr>
              <a:t>) </a:t>
            </a:r>
          </a:p>
          <a:p>
            <a:pPr marL="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C</a:t>
            </a:r>
            <a:r>
              <a:rPr lang="en-US" dirty="0">
                <a:solidFill>
                  <a:srgbClr val="262626"/>
                </a:solidFill>
                <a:latin typeface="Menlo-Regular" panose="020B0609030804020204" pitchFamily="49" charset="0"/>
              </a:rPr>
              <a:t>(A, B):</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foobar</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foo() </a:t>
            </a:r>
            <a:r>
              <a:rPr lang="en-US" dirty="0">
                <a:solidFill>
                  <a:srgbClr val="878787"/>
                </a:solidFill>
                <a:latin typeface="Menlo-Regular" panose="020B0609030804020204" pitchFamily="49" charset="0"/>
              </a:rPr>
              <a:t># Foo!</a:t>
            </a: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super</a:t>
            </a:r>
            <a:r>
              <a:rPr lang="en-US" dirty="0">
                <a:solidFill>
                  <a:srgbClr val="262626"/>
                </a:solidFill>
                <a:latin typeface="Menlo-Regular" panose="020B0609030804020204" pitchFamily="49" charset="0"/>
              </a:rPr>
              <a:t>()</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bar() </a:t>
            </a:r>
            <a:r>
              <a:rPr lang="en-US" dirty="0">
                <a:solidFill>
                  <a:srgbClr val="878787"/>
                </a:solidFill>
                <a:latin typeface="Menlo-Regular" panose="020B0609030804020204" pitchFamily="49" charset="0"/>
              </a:rPr>
              <a:t># Bar!</a:t>
            </a:r>
            <a:r>
              <a:rPr lang="en-US" dirty="0">
                <a:solidFill>
                  <a:srgbClr val="262626"/>
                </a:solidFill>
                <a:latin typeface="Menlo-Regular" panose="020B0609030804020204" pitchFamily="49" charset="0"/>
              </a:rPr>
              <a:t> </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930536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Magic Methods and Duck Typing</a:t>
            </a:r>
            <a:endParaRPr sz="3971" b="1" dirty="0">
              <a:solidFill>
                <a:srgbClr val="FFFFFF"/>
              </a:solidFill>
              <a:latin typeface="Open Sans"/>
              <a:ea typeface="Open Sans"/>
              <a:cs typeface="Open Sans"/>
              <a:sym typeface="Open Sans"/>
            </a:endParaRPr>
          </a:p>
        </p:txBody>
      </p:sp>
      <p:pic>
        <p:nvPicPr>
          <p:cNvPr id="1026" name="Picture 2" descr="Magician snake. Cartoon illustration of a magician snake with cylinder and magic wand vector illustration">
            <a:extLst>
              <a:ext uri="{FF2B5EF4-FFF2-40B4-BE49-F238E27FC236}">
                <a16:creationId xmlns:a16="http://schemas.microsoft.com/office/drawing/2014/main" id="{402D8549-6FA5-964D-8389-D70B2A1FF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775" y="87621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221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369C7-A072-9848-A2B7-2ADD8282D640}"/>
              </a:ext>
            </a:extLst>
          </p:cNvPr>
          <p:cNvSpPr>
            <a:spLocks noGrp="1"/>
          </p:cNvSpPr>
          <p:nvPr>
            <p:ph type="body" idx="1"/>
          </p:nvPr>
        </p:nvSpPr>
        <p:spPr>
          <a:xfrm>
            <a:off x="394073" y="962153"/>
            <a:ext cx="10555288" cy="5292600"/>
          </a:xfrm>
        </p:spPr>
        <p:txBody>
          <a:bodyPr>
            <a:normAutofit/>
          </a:bodyPr>
          <a:lstStyle/>
          <a:p>
            <a:pPr lvl="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Student</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age):</a:t>
            </a: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full_name</a:t>
            </a: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age  </a:t>
            </a:r>
          </a:p>
          <a:p>
            <a:pPr lvl="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"I'm named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full_name</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C8333F"/>
                </a:solidFill>
                <a:latin typeface="Menlo-Regular" panose="020B0609030804020204" pitchFamily="49" charset="0"/>
              </a:rPr>
              <a:t>" – age: "</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str</a:t>
            </a:r>
            <a:r>
              <a:rPr lang="en-US" dirty="0">
                <a:solidFill>
                  <a:srgbClr val="262626"/>
                </a:solidFill>
                <a:latin typeface="Menlo-Regular" panose="020B0609030804020204" pitchFamily="49" charset="0"/>
              </a:rPr>
              <a:t>(</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age</a:t>
            </a:r>
            <a:r>
              <a:rPr lang="en-US" dirty="0">
                <a:solidFill>
                  <a:srgbClr val="262626"/>
                </a:solidFill>
                <a:latin typeface="Menlo-Regular" panose="020B0609030804020204" pitchFamily="49" charset="0"/>
              </a:rPr>
              <a:t>)</a:t>
            </a:r>
          </a:p>
          <a:p>
            <a:pPr lvl="0">
              <a:buNone/>
            </a:pPr>
            <a:endParaRPr lang="en-US" dirty="0">
              <a:solidFill>
                <a:srgbClr val="262626"/>
              </a:solidFill>
              <a:latin typeface="Menlo-Regular" panose="020B0609030804020204" pitchFamily="49" charset="0"/>
            </a:endParaRPr>
          </a:p>
          <a:p>
            <a:pPr lvl="0">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Student(</a:t>
            </a:r>
            <a:r>
              <a:rPr lang="en-US" dirty="0">
                <a:solidFill>
                  <a:srgbClr val="C8333F"/>
                </a:solidFill>
                <a:latin typeface="Menlo-Regular" panose="020B0609030804020204" pitchFamily="49" charset="0"/>
              </a:rPr>
              <a:t>"Wei Xu"</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23</a:t>
            </a:r>
            <a:r>
              <a:rPr lang="en-US" dirty="0">
                <a:solidFill>
                  <a:srgbClr val="262626"/>
                </a:solidFill>
                <a:latin typeface="Menlo-Regular" panose="020B0609030804020204" pitchFamily="49" charset="0"/>
              </a:rPr>
              <a:t>)</a:t>
            </a:r>
          </a:p>
          <a:p>
            <a:pPr lvl="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a:t>
            </a:r>
          </a:p>
          <a:p>
            <a:pPr lvl="0">
              <a:buNone/>
            </a:pPr>
            <a:r>
              <a:rPr lang="en-US" dirty="0">
                <a:solidFill>
                  <a:srgbClr val="878787"/>
                </a:solidFill>
                <a:latin typeface="Menlo-Regular" panose="020B0609030804020204" pitchFamily="49" charset="0"/>
              </a:rPr>
              <a:t>I’m named Wei Xu – age: 23</a:t>
            </a:r>
            <a:r>
              <a:rPr lang="en-US" dirty="0">
                <a:solidFill>
                  <a:srgbClr val="262626"/>
                </a:solidFill>
                <a:latin typeface="Menlo-Regular" panose="020B0609030804020204" pitchFamily="49" charset="0"/>
              </a:rPr>
              <a:t> </a:t>
            </a:r>
            <a:endParaRPr lang="en-US" dirty="0"/>
          </a:p>
        </p:txBody>
      </p:sp>
      <p:sp>
        <p:nvSpPr>
          <p:cNvPr id="3" name="Text Placeholder 2">
            <a:extLst>
              <a:ext uri="{FF2B5EF4-FFF2-40B4-BE49-F238E27FC236}">
                <a16:creationId xmlns:a16="http://schemas.microsoft.com/office/drawing/2014/main" id="{124EA57C-9A96-5B47-B143-D583D9AAEE0D}"/>
              </a:ext>
            </a:extLst>
          </p:cNvPr>
          <p:cNvSpPr>
            <a:spLocks noGrp="1"/>
          </p:cNvSpPr>
          <p:nvPr>
            <p:ph type="body" idx="2"/>
          </p:nvPr>
        </p:nvSpPr>
        <p:spPr/>
        <p:txBody>
          <a:bodyPr>
            <a:normAutofit lnSpcReduction="10000"/>
          </a:bodyPr>
          <a:lstStyle/>
          <a:p>
            <a:r>
              <a:rPr lang="en-US" dirty="0"/>
              <a:t>Magic Methods</a:t>
            </a:r>
          </a:p>
        </p:txBody>
      </p:sp>
    </p:spTree>
    <p:extLst>
      <p:ext uri="{BB962C8B-B14F-4D97-AF65-F5344CB8AC3E}">
        <p14:creationId xmlns:p14="http://schemas.microsoft.com/office/powerpoint/2010/main" val="57675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Other “Magic” Methods </a:t>
            </a:r>
            <a:endParaRPr sz="3400">
              <a:solidFill>
                <a:srgbClr val="370661"/>
              </a:solidFill>
            </a:endParaRPr>
          </a:p>
        </p:txBody>
      </p:sp>
      <p:sp>
        <p:nvSpPr>
          <p:cNvPr id="351" name="Google Shape;351;p36"/>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r>
              <a:rPr lang="en-US" i="1" dirty="0">
                <a:solidFill>
                  <a:srgbClr val="C00000"/>
                </a:solidFill>
              </a:rPr>
              <a:t>Magic Methods </a:t>
            </a:r>
            <a:r>
              <a:rPr lang="en-US" dirty="0"/>
              <a:t>allow user-defined classes to behave like built in types</a:t>
            </a:r>
          </a:p>
          <a:p>
            <a:pPr marL="457200" lvl="0" indent="-355600" algn="l" rtl="0">
              <a:lnSpc>
                <a:spcPct val="90000"/>
              </a:lnSpc>
              <a:spcBef>
                <a:spcPts val="1000"/>
              </a:spcBef>
              <a:spcAft>
                <a:spcPts val="0"/>
              </a:spcAft>
              <a:buClr>
                <a:schemeClr val="dk1"/>
              </a:buClr>
              <a:buSzPts val="2000"/>
              <a:buFont typeface="Courier New"/>
              <a:buChar char="o"/>
            </a:pPr>
            <a:r>
              <a:rPr lang="en-US" dirty="0"/>
              <a:t>You can implement operator overloading with magic methods</a:t>
            </a:r>
            <a:endParaRPr dirty="0"/>
          </a:p>
          <a:p>
            <a:pPr marL="914400" lvl="1" indent="-355600" algn="l" rtl="0">
              <a:lnSpc>
                <a:spcPct val="90000"/>
              </a:lnSpc>
              <a:spcBef>
                <a:spcPts val="500"/>
              </a:spcBef>
              <a:spcAft>
                <a:spcPts val="0"/>
              </a:spcAft>
              <a:buSzPts val="2000"/>
              <a:buChar char="▪"/>
            </a:pPr>
            <a:r>
              <a:rPr lang="en-US" dirty="0"/>
              <a:t>operators trigger a magic method, defined in a class</a:t>
            </a:r>
            <a:endParaRPr dirty="0"/>
          </a:p>
          <a:p>
            <a:pPr marL="914400" lvl="1" indent="-228600" algn="l" rtl="0">
              <a:lnSpc>
                <a:spcPct val="90000"/>
              </a:lnSpc>
              <a:spcBef>
                <a:spcPts val="500"/>
              </a:spcBef>
              <a:spcAft>
                <a:spcPts val="0"/>
              </a:spcAft>
              <a:buSzPts val="2000"/>
              <a:buNone/>
            </a:pP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init</a:t>
            </a:r>
            <a:r>
              <a:rPr lang="en-US" b="1" dirty="0">
                <a:latin typeface="Courier New"/>
                <a:ea typeface="Courier New"/>
                <a:cs typeface="Courier New"/>
                <a:sym typeface="Courier New"/>
              </a:rPr>
              <a:t>__</a:t>
            </a:r>
            <a:r>
              <a:rPr lang="en-US" dirty="0">
                <a:latin typeface="Courier New"/>
                <a:ea typeface="Courier New"/>
                <a:cs typeface="Courier New"/>
                <a:sym typeface="Courier New"/>
              </a:rPr>
              <a:t>:</a:t>
            </a:r>
            <a:r>
              <a:rPr lang="en-US" dirty="0"/>
              <a:t> The constructor for the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a:t>
            </a:r>
            <a:r>
              <a:rPr lang="en-US" dirty="0"/>
              <a:t> obj </a:t>
            </a:r>
            <a:r>
              <a:rPr lang="en-US" b="1" dirty="0">
                <a:latin typeface="Courier New"/>
                <a:ea typeface="Courier New"/>
                <a:cs typeface="Courier New"/>
                <a:sym typeface="Courier New"/>
              </a:rPr>
              <a:t>)</a:t>
            </a:r>
            <a:r>
              <a:rPr lang="en-US" dirty="0"/>
              <a:t> works.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__copy__</a:t>
            </a:r>
            <a:r>
              <a:rPr lang="en-US" dirty="0">
                <a:latin typeface="Courier New"/>
                <a:ea typeface="Courier New"/>
                <a:cs typeface="Courier New"/>
                <a:sym typeface="Courier New"/>
              </a:rPr>
              <a:t>:</a:t>
            </a:r>
            <a:r>
              <a:rPr lang="en-US" dirty="0"/>
              <a:t> Define how to copy a class.</a:t>
            </a:r>
            <a:endParaRPr dirty="0"/>
          </a:p>
          <a:p>
            <a:pPr marL="914400" lvl="1" indent="-355600" algn="l" rtl="0">
              <a:lnSpc>
                <a:spcPct val="90000"/>
              </a:lnSpc>
              <a:spcBef>
                <a:spcPts val="500"/>
              </a:spcBef>
              <a:spcAft>
                <a:spcPts val="0"/>
              </a:spcAft>
              <a:buSzPts val="2000"/>
              <a:buNone/>
            </a:pP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cmp</a:t>
            </a:r>
            <a:r>
              <a:rPr lang="en-US" b="1" dirty="0">
                <a:latin typeface="Courier New"/>
                <a:ea typeface="Courier New"/>
                <a:cs typeface="Courier New"/>
                <a:sym typeface="Courier New"/>
              </a:rPr>
              <a:t>__</a:t>
            </a:r>
            <a:r>
              <a:rPr lang="en-US" dirty="0">
                <a:latin typeface="Courier New"/>
                <a:ea typeface="Courier New"/>
                <a:cs typeface="Courier New"/>
                <a:sym typeface="Courier New"/>
              </a:rPr>
              <a:t> :</a:t>
            </a:r>
            <a:r>
              <a:rPr lang="en-US" dirty="0"/>
              <a:t> Define how </a:t>
            </a:r>
            <a:r>
              <a:rPr lang="en-US" b="1" dirty="0">
                <a:latin typeface="Courier New"/>
                <a:ea typeface="Courier New"/>
                <a:cs typeface="Courier New"/>
                <a:sym typeface="Courier New"/>
              </a:rPr>
              <a:t>==</a:t>
            </a:r>
            <a:r>
              <a:rPr lang="en-US" dirty="0"/>
              <a:t>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__add__ : </a:t>
            </a:r>
            <a:r>
              <a:rPr lang="en-US" dirty="0"/>
              <a:t>Define how </a:t>
            </a:r>
            <a:r>
              <a:rPr lang="en-US" b="1" dirty="0">
                <a:latin typeface="Courier New"/>
                <a:ea typeface="Courier New"/>
                <a:cs typeface="Courier New"/>
                <a:sym typeface="Courier New"/>
              </a:rPr>
              <a:t>+ </a:t>
            </a:r>
            <a:r>
              <a:rPr lang="en-US" dirty="0"/>
              <a:t>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__neg__ : </a:t>
            </a:r>
            <a:r>
              <a:rPr lang="en-US" dirty="0"/>
              <a:t>Define how unary negation works for class</a:t>
            </a:r>
            <a:endParaRPr dirty="0"/>
          </a:p>
          <a:p>
            <a:pPr marL="914400" lvl="1" indent="-355600" algn="l" rtl="0">
              <a:lnSpc>
                <a:spcPct val="90000"/>
              </a:lnSpc>
              <a:spcBef>
                <a:spcPts val="500"/>
              </a:spcBef>
              <a:spcAft>
                <a:spcPts val="0"/>
              </a:spcAft>
              <a:buSzPts val="2000"/>
              <a:buFont typeface="Courier New"/>
              <a:buNone/>
            </a:pPr>
            <a:r>
              <a:rPr lang="en-US"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Other built-in methods allow you to give a class the ability to use [ ] notation like an array or ( ) notation like a function call.</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702946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4C6FC0-4EAD-D04F-9DAA-E8F875A94E85}"/>
              </a:ext>
            </a:extLst>
          </p:cNvPr>
          <p:cNvSpPr>
            <a:spLocks noGrp="1"/>
          </p:cNvSpPr>
          <p:nvPr>
            <p:ph type="body" idx="1"/>
          </p:nvPr>
        </p:nvSpPr>
        <p:spPr/>
        <p:txBody>
          <a:bodyPr/>
          <a:lstStyle/>
          <a:p>
            <a:r>
              <a:rPr lang="en-US" dirty="0"/>
              <a:t>In addition to magic methods, Python also has special variables. </a:t>
            </a:r>
          </a:p>
          <a:p>
            <a:r>
              <a:rPr lang="en-US" dirty="0"/>
              <a:t>One is __name__ that is used with Python scripts.</a:t>
            </a:r>
          </a:p>
          <a:p>
            <a:r>
              <a:rPr lang="en-US" dirty="0"/>
              <a:t>__name__ is a built-in variable which evaluates to the name of the current module (for instance, the name of the Python script).</a:t>
            </a:r>
          </a:p>
          <a:p>
            <a:r>
              <a:rPr lang="en-US" dirty="0"/>
              <a:t>The interpreter sets the __name__ variable to have a value "__main__" for the source file that is being executed on the command line.</a:t>
            </a:r>
          </a:p>
          <a:p>
            <a:r>
              <a:rPr lang="en-US" dirty="0"/>
              <a:t>Python doesn’t have a built-in main method, so there is no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main</a:t>
            </a:r>
            <a:r>
              <a:rPr lang="en-US" dirty="0">
                <a:solidFill>
                  <a:srgbClr val="262626"/>
                </a:solidFill>
                <a:latin typeface="Menlo-Regular" panose="020B0609030804020204" pitchFamily="49" charset="0"/>
              </a:rPr>
              <a:t>().</a:t>
            </a:r>
            <a:endParaRPr lang="en-US" dirty="0"/>
          </a:p>
          <a:p>
            <a:r>
              <a:rPr lang="en-US" dirty="0"/>
              <a:t>Instead, it uses this syntax to define a main method:</a:t>
            </a:r>
          </a:p>
          <a:p>
            <a:pPr marL="101600" indent="0">
              <a:buNone/>
            </a:pPr>
            <a:endParaRPr lang="en-US" dirty="0"/>
          </a:p>
          <a:p>
            <a:pPr marL="558800" lvl="1"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code block to be executed</a:t>
            </a:r>
            <a:endParaRPr lang="en-US" dirty="0"/>
          </a:p>
        </p:txBody>
      </p:sp>
      <p:sp>
        <p:nvSpPr>
          <p:cNvPr id="3" name="Text Placeholder 2">
            <a:extLst>
              <a:ext uri="{FF2B5EF4-FFF2-40B4-BE49-F238E27FC236}">
                <a16:creationId xmlns:a16="http://schemas.microsoft.com/office/drawing/2014/main" id="{E6082B5E-A311-BE43-8752-5B640C310B2D}"/>
              </a:ext>
            </a:extLst>
          </p:cNvPr>
          <p:cNvSpPr>
            <a:spLocks noGrp="1"/>
          </p:cNvSpPr>
          <p:nvPr>
            <p:ph type="body" idx="2"/>
          </p:nvPr>
        </p:nvSpPr>
        <p:spPr/>
        <p:txBody>
          <a:bodyPr>
            <a:normAutofit lnSpcReduction="10000"/>
          </a:bodyPr>
          <a:lstStyle/>
          <a:p>
            <a:r>
              <a:rPr lang="en-US" dirty="0"/>
              <a:t>Python’s main method is __main__</a:t>
            </a:r>
          </a:p>
        </p:txBody>
      </p:sp>
    </p:spTree>
    <p:extLst>
      <p:ext uri="{BB962C8B-B14F-4D97-AF65-F5344CB8AC3E}">
        <p14:creationId xmlns:p14="http://schemas.microsoft.com/office/powerpoint/2010/main" val="3403182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3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2000"/>
              <a:buFont typeface="Courier New"/>
              <a:buNone/>
            </a:pPr>
            <a:endParaRPr dirty="0"/>
          </a:p>
          <a:p>
            <a:pPr lvl="0"/>
            <a:r>
              <a:rPr lang="en-US" dirty="0"/>
              <a:t>We can call the Python function </a:t>
            </a:r>
            <a:r>
              <a:rPr lang="en-US" b="1" dirty="0" err="1"/>
              <a:t>len</a:t>
            </a:r>
            <a:r>
              <a:rPr lang="en-US" b="1" dirty="0"/>
              <a:t>()</a:t>
            </a:r>
            <a:r>
              <a:rPr lang="en-US" dirty="0"/>
              <a:t> on any class that implements </a:t>
            </a:r>
            <a:r>
              <a:rPr lang="en-US" b="1" dirty="0">
                <a:latin typeface="Courier New"/>
                <a:ea typeface="Courier New"/>
                <a:cs typeface="Courier New"/>
                <a:sym typeface="Courier New"/>
              </a:rPr>
              <a:t>__</a:t>
            </a:r>
            <a:r>
              <a:rPr lang="en-US" b="1" dirty="0" err="1">
                <a:latin typeface="Courier New"/>
                <a:ea typeface="Courier New"/>
                <a:cs typeface="Courier New"/>
                <a:sym typeface="Courier New"/>
              </a:rPr>
              <a:t>len</a:t>
            </a:r>
            <a:r>
              <a:rPr lang="en-US" b="1" dirty="0">
                <a:latin typeface="Courier New"/>
                <a:ea typeface="Courier New"/>
                <a:cs typeface="Courier New"/>
                <a:sym typeface="Courier New"/>
              </a:rPr>
              <a:t>__. </a:t>
            </a:r>
            <a:r>
              <a:rPr lang="en-US" dirty="0"/>
              <a:t>We don’t need to implement a specific interface like we would need to do in Java. </a:t>
            </a:r>
            <a:endParaRPr lang="en-US" b="1" dirty="0"/>
          </a:p>
          <a:p>
            <a:pPr lvl="0"/>
            <a:r>
              <a:rPr lang="en-US" i="1" dirty="0">
                <a:solidFill>
                  <a:srgbClr val="C00000"/>
                </a:solidFill>
              </a:rPr>
              <a:t>Duck typing </a:t>
            </a:r>
            <a:r>
              <a:rPr lang="en-US" dirty="0"/>
              <a:t>establishes suitability of an object by determining presence of methods</a:t>
            </a:r>
            <a:endParaRPr dirty="0"/>
          </a:p>
          <a:p>
            <a:pPr marL="914400" lvl="1" indent="-355600" algn="l" rtl="0">
              <a:lnSpc>
                <a:spcPct val="90000"/>
              </a:lnSpc>
              <a:spcBef>
                <a:spcPts val="500"/>
              </a:spcBef>
              <a:spcAft>
                <a:spcPts val="0"/>
              </a:spcAft>
              <a:buSzPts val="2000"/>
              <a:buChar char="▪"/>
            </a:pPr>
            <a:r>
              <a:rPr lang="en-US" dirty="0"/>
              <a:t>Does it swim like a duck and quack like a duck? It’s a duck</a:t>
            </a:r>
            <a:endParaRPr dirty="0"/>
          </a:p>
          <a:p>
            <a:pPr marL="914400" lvl="1" indent="-355600" algn="l" rtl="0">
              <a:lnSpc>
                <a:spcPct val="90000"/>
              </a:lnSpc>
              <a:spcBef>
                <a:spcPts val="500"/>
              </a:spcBef>
              <a:spcAft>
                <a:spcPts val="0"/>
              </a:spcAft>
              <a:buSzPts val="2000"/>
              <a:buChar char="▪"/>
            </a:pPr>
            <a:r>
              <a:rPr lang="en-US" dirty="0"/>
              <a:t>Not to be confused with ‘rubber duck debugging’  </a:t>
            </a:r>
            <a:endParaRPr dirty="0"/>
          </a:p>
          <a:p>
            <a:pPr marL="457200" lvl="0" indent="-355600" algn="l" rtl="0">
              <a:lnSpc>
                <a:spcPct val="90000"/>
              </a:lnSpc>
              <a:spcBef>
                <a:spcPts val="1000"/>
              </a:spcBef>
              <a:spcAft>
                <a:spcPts val="0"/>
              </a:spcAft>
              <a:buSzPts val="2000"/>
              <a:buFont typeface="Noto Sans Symbols"/>
              <a:buNone/>
            </a:pPr>
            <a:r>
              <a:rPr lang="en-US" dirty="0">
                <a:latin typeface="Courier New"/>
                <a:ea typeface="Courier New"/>
                <a:cs typeface="Courier New"/>
                <a:sym typeface="Courier New"/>
              </a:rPr>
              <a:t>           </a:t>
            </a: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2" name="Text Placeholder 1">
            <a:extLst>
              <a:ext uri="{FF2B5EF4-FFF2-40B4-BE49-F238E27FC236}">
                <a16:creationId xmlns:a16="http://schemas.microsoft.com/office/drawing/2014/main" id="{8325263C-FCD6-B147-9987-E7C2E6FAC66C}"/>
              </a:ext>
            </a:extLst>
          </p:cNvPr>
          <p:cNvSpPr>
            <a:spLocks noGrp="1"/>
          </p:cNvSpPr>
          <p:nvPr>
            <p:ph type="body" idx="2"/>
          </p:nvPr>
        </p:nvSpPr>
        <p:spPr/>
        <p:txBody>
          <a:bodyPr>
            <a:normAutofit lnSpcReduction="10000"/>
          </a:bodyPr>
          <a:lstStyle/>
          <a:p>
            <a:r>
              <a:rPr lang="en-US" dirty="0"/>
              <a:t>Duck Typing</a:t>
            </a:r>
          </a:p>
        </p:txBody>
      </p:sp>
      <p:pic>
        <p:nvPicPr>
          <p:cNvPr id="330" name="Google Shape;330;p33"/>
          <p:cNvPicPr preferRelativeResize="0"/>
          <p:nvPr/>
        </p:nvPicPr>
        <p:blipFill rotWithShape="1">
          <a:blip r:embed="rId3">
            <a:alphaModFix/>
          </a:blip>
          <a:srcRect/>
          <a:stretch/>
        </p:blipFill>
        <p:spPr>
          <a:xfrm>
            <a:off x="9516192" y="3450316"/>
            <a:ext cx="1638411" cy="2247900"/>
          </a:xfrm>
          <a:prstGeom prst="rect">
            <a:avLst/>
          </a:prstGeom>
          <a:noFill/>
          <a:ln>
            <a:noFill/>
          </a:ln>
        </p:spPr>
      </p:pic>
    </p:spTree>
    <p:extLst>
      <p:ext uri="{BB962C8B-B14F-4D97-AF65-F5344CB8AC3E}">
        <p14:creationId xmlns:p14="http://schemas.microsoft.com/office/powerpoint/2010/main" val="2423184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 name="Title 2">
            <a:extLst>
              <a:ext uri="{FF2B5EF4-FFF2-40B4-BE49-F238E27FC236}">
                <a16:creationId xmlns:a16="http://schemas.microsoft.com/office/drawing/2014/main" id="{25FCB8C9-CC4A-3243-A9B7-F3FDE78B77A9}"/>
              </a:ext>
            </a:extLst>
          </p:cNvPr>
          <p:cNvSpPr>
            <a:spLocks noGrp="1"/>
          </p:cNvSpPr>
          <p:nvPr>
            <p:ph type="title"/>
          </p:nvPr>
        </p:nvSpPr>
        <p:spPr/>
        <p:txBody>
          <a:bodyPr>
            <a:normAutofit/>
          </a:bodyPr>
          <a:lstStyle/>
          <a:p>
            <a:r>
              <a:rPr lang="en-US" dirty="0"/>
              <a:t>Duck Typing</a:t>
            </a:r>
          </a:p>
        </p:txBody>
      </p:sp>
      <p:sp>
        <p:nvSpPr>
          <p:cNvPr id="2" name="Text Placeholder 1">
            <a:extLst>
              <a:ext uri="{FF2B5EF4-FFF2-40B4-BE49-F238E27FC236}">
                <a16:creationId xmlns:a16="http://schemas.microsoft.com/office/drawing/2014/main" id="{984556DF-5B38-8E49-A6BE-8475A1BEACDE}"/>
              </a:ext>
            </a:extLst>
          </p:cNvPr>
          <p:cNvSpPr>
            <a:spLocks noGrp="1"/>
          </p:cNvSpPr>
          <p:nvPr>
            <p:ph type="body" idx="1"/>
          </p:nvPr>
        </p:nvSpPr>
        <p:spPr>
          <a:xfrm>
            <a:off x="838200" y="1086234"/>
            <a:ext cx="5181600" cy="5090729"/>
          </a:xfrm>
        </p:spPr>
        <p:txBody>
          <a:bodyPr>
            <a:normAutofit/>
          </a:bodyPr>
          <a:lstStyle/>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Duck</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"Duck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Airplane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fly</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"Airplane flying"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a:solidFill>
                  <a:srgbClr val="149D75"/>
                </a:solidFill>
                <a:latin typeface="Menlo-Regular" panose="020B0609030804020204" pitchFamily="49" charset="0"/>
              </a:rPr>
              <a:t>Whale</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swim</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lvl="0"/>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"Whale swimming"</a:t>
            </a:r>
            <a:r>
              <a:rPr lang="en-US" dirty="0">
                <a:solidFill>
                  <a:srgbClr val="262626"/>
                </a:solidFill>
                <a:latin typeface="Menlo-Regular" panose="020B0609030804020204" pitchFamily="49" charset="0"/>
              </a:rPr>
              <a:t>)</a:t>
            </a:r>
          </a:p>
          <a:p>
            <a:pPr lvl="0"/>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lift_off</a:t>
            </a:r>
            <a:r>
              <a:rPr lang="en-US" dirty="0">
                <a:solidFill>
                  <a:srgbClr val="262626"/>
                </a:solidFill>
                <a:latin typeface="Menlo-Regular" panose="020B0609030804020204" pitchFamily="49" charset="0"/>
              </a:rPr>
              <a:t>(entity)</a:t>
            </a:r>
          </a:p>
          <a:p>
            <a:pPr lvl="0"/>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entity</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fly</a:t>
            </a:r>
            <a:r>
              <a:rPr lang="en-US" dirty="0">
                <a:solidFill>
                  <a:srgbClr val="262626"/>
                </a:solidFill>
                <a:latin typeface="Menlo-Regular" panose="020B0609030804020204" pitchFamily="49" charset="0"/>
              </a:rPr>
              <a:t>()</a:t>
            </a:r>
          </a:p>
          <a:p>
            <a:pPr lvl="0"/>
            <a:endParaRPr lang="en-US" dirty="0"/>
          </a:p>
        </p:txBody>
      </p:sp>
      <p:sp>
        <p:nvSpPr>
          <p:cNvPr id="336" name="Google Shape;336;p34"/>
          <p:cNvSpPr txBox="1">
            <a:spLocks noGrp="1"/>
          </p:cNvSpPr>
          <p:nvPr>
            <p:ph type="body" idx="2"/>
          </p:nvPr>
        </p:nvSpPr>
        <p:spPr>
          <a:xfrm>
            <a:off x="6172200" y="1086234"/>
            <a:ext cx="5089035" cy="5090729"/>
          </a:xfrm>
          <a:prstGeom prst="rect">
            <a:avLst/>
          </a:prstGeom>
          <a:noFill/>
          <a:ln>
            <a:noFill/>
          </a:ln>
        </p:spPr>
        <p:txBody>
          <a:bodyPr spcFirstLastPara="1" wrap="square" lIns="91425" tIns="45700" rIns="91425" bIns="45700" anchor="t" anchorCtr="0">
            <a:noAutofit/>
          </a:bodyPr>
          <a:lstStyle/>
          <a:p>
            <a:pPr lvl="0"/>
            <a:r>
              <a:rPr lang="en-US" dirty="0">
                <a:solidFill>
                  <a:srgbClr val="262626"/>
                </a:solidFill>
                <a:latin typeface="Menlo-Regular" panose="020B0609030804020204" pitchFamily="49" charset="0"/>
              </a:rPr>
              <a:t>duck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Duck()</a:t>
            </a:r>
          </a:p>
          <a:p>
            <a:pPr lvl="0"/>
            <a:r>
              <a:rPr lang="en-US" dirty="0">
                <a:solidFill>
                  <a:srgbClr val="262626"/>
                </a:solidFill>
                <a:latin typeface="Menlo-Regular" panose="020B0609030804020204" pitchFamily="49" charset="0"/>
              </a:rPr>
              <a:t>plane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Airplane()</a:t>
            </a:r>
          </a:p>
          <a:p>
            <a:pPr lvl="0"/>
            <a:r>
              <a:rPr lang="en-US" dirty="0">
                <a:solidFill>
                  <a:srgbClr val="262626"/>
                </a:solidFill>
                <a:latin typeface="Menlo-Regular" panose="020B0609030804020204" pitchFamily="49" charset="0"/>
              </a:rPr>
              <a:t>whale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Whale()</a:t>
            </a:r>
          </a:p>
          <a:p>
            <a:pPr lvl="0"/>
            <a:endParaRPr lang="en-US" dirty="0">
              <a:solidFill>
                <a:srgbClr val="262626"/>
              </a:solidFill>
              <a:latin typeface="Menlo-Regular" panose="020B0609030804020204" pitchFamily="49" charset="0"/>
            </a:endParaRP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(duck)</a:t>
            </a:r>
            <a:endParaRPr lang="en-US" dirty="0">
              <a:solidFill>
                <a:srgbClr val="878787"/>
              </a:solidFill>
              <a:latin typeface="Menlo-Regular" panose="020B0609030804020204" pitchFamily="49" charset="0"/>
            </a:endParaRPr>
          </a:p>
          <a:p>
            <a:pPr lvl="0"/>
            <a:r>
              <a:rPr lang="en-US" dirty="0">
                <a:solidFill>
                  <a:srgbClr val="878787"/>
                </a:solidFill>
                <a:latin typeface="Menlo-Regular" panose="020B0609030804020204" pitchFamily="49" charset="0"/>
              </a:rPr>
              <a:t>Duck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(plane)</a:t>
            </a:r>
            <a:r>
              <a:rPr lang="en-US" dirty="0">
                <a:solidFill>
                  <a:srgbClr val="878787"/>
                </a:solidFill>
                <a:latin typeface="Menlo-Regular" panose="020B0609030804020204" pitchFamily="49" charset="0"/>
              </a:rPr>
              <a:t> </a:t>
            </a:r>
          </a:p>
          <a:p>
            <a:pPr lvl="0"/>
            <a:r>
              <a:rPr lang="en-US" dirty="0">
                <a:solidFill>
                  <a:srgbClr val="878787"/>
                </a:solidFill>
                <a:latin typeface="Menlo-Regular" panose="020B0609030804020204" pitchFamily="49" charset="0"/>
              </a:rPr>
              <a:t>Airplane flying</a:t>
            </a:r>
          </a:p>
          <a:p>
            <a:pPr lvl="0"/>
            <a:r>
              <a:rPr lang="en-US" dirty="0" err="1">
                <a:solidFill>
                  <a:srgbClr val="262626"/>
                </a:solidFill>
                <a:latin typeface="Menlo-Regular" panose="020B0609030804020204" pitchFamily="49" charset="0"/>
              </a:rPr>
              <a:t>lift_off</a:t>
            </a:r>
            <a:r>
              <a:rPr lang="en-US" dirty="0">
                <a:solidFill>
                  <a:srgbClr val="262626"/>
                </a:solidFill>
                <a:latin typeface="Menlo-Regular" panose="020B0609030804020204" pitchFamily="49" charset="0"/>
              </a:rPr>
              <a:t>(whale)</a:t>
            </a:r>
            <a:endParaRPr lang="en-US" dirty="0">
              <a:solidFill>
                <a:srgbClr val="878787"/>
              </a:solidFill>
              <a:latin typeface="Menlo-Regular" panose="020B0609030804020204" pitchFamily="49" charset="0"/>
            </a:endParaRPr>
          </a:p>
          <a:p>
            <a:pPr lvl="0"/>
            <a:r>
              <a:rPr lang="en-US" dirty="0" err="1">
                <a:solidFill>
                  <a:srgbClr val="878787"/>
                </a:solidFill>
                <a:latin typeface="Menlo-Regular" panose="020B0609030804020204" pitchFamily="49" charset="0"/>
              </a:rPr>
              <a:t>AttributeError</a:t>
            </a:r>
            <a:r>
              <a:rPr lang="en-US" dirty="0">
                <a:solidFill>
                  <a:srgbClr val="878787"/>
                </a:solidFill>
                <a:latin typeface="Menlo-Regular" panose="020B0609030804020204" pitchFamily="49" charset="0"/>
              </a:rPr>
              <a:t>: 'Whale' object has no attribute 'fly'</a:t>
            </a:r>
            <a:endParaRPr lang="en-US" b="1" dirty="0"/>
          </a:p>
        </p:txBody>
      </p:sp>
    </p:spTree>
    <p:extLst>
      <p:ext uri="{BB962C8B-B14F-4D97-AF65-F5344CB8AC3E}">
        <p14:creationId xmlns:p14="http://schemas.microsoft.com/office/powerpoint/2010/main" val="7291808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p:nvPr/>
        </p:nvSpPr>
        <p:spPr>
          <a:xfrm>
            <a:off x="0" y="93945"/>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28"/>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293" name="Google Shape;293;p28"/>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800" b="1">
                <a:solidFill>
                  <a:srgbClr val="FFFFFF"/>
                </a:solidFill>
                <a:latin typeface="Open Sans"/>
                <a:ea typeface="Open Sans"/>
                <a:cs typeface="Open Sans"/>
                <a:sym typeface="Open Sans"/>
              </a:rPr>
              <a:t>For Loops</a:t>
            </a:r>
            <a:endParaRPr sz="5800" b="1">
              <a:solidFill>
                <a:srgbClr val="FFFFFF"/>
              </a:solidFill>
              <a:latin typeface="Open Sans"/>
              <a:ea typeface="Open Sans"/>
              <a:cs typeface="Open Sans"/>
              <a:sym typeface="Open Sans"/>
            </a:endParaRPr>
          </a:p>
        </p:txBody>
      </p:sp>
      <p:grpSp>
        <p:nvGrpSpPr>
          <p:cNvPr id="294" name="Google Shape;294;p28"/>
          <p:cNvGrpSpPr/>
          <p:nvPr/>
        </p:nvGrpSpPr>
        <p:grpSpPr>
          <a:xfrm>
            <a:off x="7031511" y="1269894"/>
            <a:ext cx="3538663" cy="2992944"/>
            <a:chOff x="4876800" y="3429000"/>
            <a:chExt cx="3378199" cy="2857499"/>
          </a:xfrm>
        </p:grpSpPr>
        <p:pic>
          <p:nvPicPr>
            <p:cNvPr id="295" name="Google Shape;295;p28"/>
            <p:cNvPicPr preferRelativeResize="0"/>
            <p:nvPr/>
          </p:nvPicPr>
          <p:blipFill rotWithShape="1">
            <a:blip r:embed="rId3">
              <a:alphaModFix/>
            </a:blip>
            <a:srcRect/>
            <a:stretch/>
          </p:blipFill>
          <p:spPr>
            <a:xfrm>
              <a:off x="6400800" y="3429000"/>
              <a:ext cx="1854199" cy="2857499"/>
            </a:xfrm>
            <a:prstGeom prst="rect">
              <a:avLst/>
            </a:prstGeom>
            <a:noFill/>
            <a:ln>
              <a:noFill/>
            </a:ln>
          </p:spPr>
        </p:pic>
        <p:pic>
          <p:nvPicPr>
            <p:cNvPr id="296" name="Google Shape;296;p28"/>
            <p:cNvPicPr preferRelativeResize="0"/>
            <p:nvPr/>
          </p:nvPicPr>
          <p:blipFill rotWithShape="1">
            <a:blip r:embed="rId4">
              <a:alphaModFix/>
            </a:blip>
            <a:srcRect/>
            <a:stretch/>
          </p:blipFill>
          <p:spPr>
            <a:xfrm flipH="1">
              <a:off x="4876800" y="4343400"/>
              <a:ext cx="1600200" cy="16573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29" descr="A close up of a logo&#10;&#10;Description automatically generated"/>
          <p:cNvPicPr preferRelativeResize="0"/>
          <p:nvPr/>
        </p:nvPicPr>
        <p:blipFill rotWithShape="1">
          <a:blip r:embed="rId3">
            <a:alphaModFix/>
          </a:blip>
          <a:srcRect/>
          <a:stretch/>
        </p:blipFill>
        <p:spPr>
          <a:xfrm>
            <a:off x="789710" y="1142731"/>
            <a:ext cx="4003963" cy="817955"/>
          </a:xfrm>
          <a:prstGeom prst="rect">
            <a:avLst/>
          </a:prstGeom>
          <a:noFill/>
          <a:ln>
            <a:noFill/>
          </a:ln>
        </p:spPr>
      </p:pic>
      <p:sp>
        <p:nvSpPr>
          <p:cNvPr id="303" name="Google Shape;303;p2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For Loops</a:t>
            </a:r>
            <a:endParaRPr>
              <a:solidFill>
                <a:srgbClr val="370661"/>
              </a:solidFill>
            </a:endParaRPr>
          </a:p>
        </p:txBody>
      </p:sp>
      <p:sp>
        <p:nvSpPr>
          <p:cNvPr id="304" name="Google Shape;304;p29"/>
          <p:cNvSpPr txBox="1">
            <a:spLocks noGrp="1"/>
          </p:cNvSpPr>
          <p:nvPr>
            <p:ph type="body" idx="1"/>
          </p:nvPr>
        </p:nvSpPr>
        <p:spPr>
          <a:xfrm>
            <a:off x="399675" y="1185652"/>
            <a:ext cx="10541346" cy="4314164"/>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for </a:t>
            </a:r>
            <a:r>
              <a:rPr lang="en-US" b="1" dirty="0">
                <a:solidFill>
                  <a:srgbClr val="FF0000"/>
                </a:solidFill>
              </a:rPr>
              <a:t>&lt;item&gt;</a:t>
            </a:r>
            <a:r>
              <a:rPr lang="en-US" b="1" dirty="0"/>
              <a:t> in </a:t>
            </a:r>
            <a:r>
              <a:rPr lang="en-US" b="1" dirty="0">
                <a:solidFill>
                  <a:srgbClr val="7030A0"/>
                </a:solidFill>
              </a:rPr>
              <a:t>&lt;collection&gt;</a:t>
            </a:r>
            <a:r>
              <a:rPr lang="en-US" b="1" dirty="0"/>
              <a:t>:</a:t>
            </a:r>
            <a:br>
              <a:rPr lang="en-US" b="1" dirty="0"/>
            </a:br>
            <a:r>
              <a:rPr lang="en-US" b="1" dirty="0"/>
              <a:t>   </a:t>
            </a:r>
            <a:r>
              <a:rPr lang="en-US" b="1" dirty="0">
                <a:solidFill>
                  <a:srgbClr val="9015F2"/>
                </a:solidFill>
              </a:rPr>
              <a:t>&lt;statements&gt;</a:t>
            </a:r>
            <a:br>
              <a:rPr lang="en-US" b="1" dirty="0">
                <a:solidFill>
                  <a:srgbClr val="9015F2"/>
                </a:solidFill>
              </a:rPr>
            </a:b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If you’ve got an existing list, this iterates each item in it.</a:t>
            </a:r>
            <a:r>
              <a:rPr lang="en-US" b="1" dirty="0"/>
              <a:t> </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can generate a list with </a:t>
            </a:r>
            <a:r>
              <a:rPr lang="en-US" b="1" dirty="0"/>
              <a:t>Range:</a:t>
            </a:r>
            <a:endParaRPr dirty="0"/>
          </a:p>
          <a:p>
            <a:pPr marL="914400" lvl="1" indent="-355600" algn="l" rtl="0">
              <a:lnSpc>
                <a:spcPct val="90000"/>
              </a:lnSpc>
              <a:spcBef>
                <a:spcPts val="500"/>
              </a:spcBef>
              <a:spcAft>
                <a:spcPts val="0"/>
              </a:spcAft>
              <a:buSzPts val="2000"/>
              <a:buChar char="▪"/>
            </a:pPr>
            <a:r>
              <a:rPr lang="en-US" sz="1900" dirty="0">
                <a:solidFill>
                  <a:srgbClr val="7030A0"/>
                </a:solidFill>
                <a:highlight>
                  <a:srgbClr val="EFEFEF"/>
                </a:highlight>
                <a:latin typeface="Roboto Mono"/>
                <a:ea typeface="Roboto Mono"/>
                <a:cs typeface="Roboto Mono"/>
                <a:sym typeface="Roboto Mono"/>
              </a:rPr>
              <a:t>list(range(5))</a:t>
            </a:r>
            <a:r>
              <a:rPr lang="en-US" b="1" dirty="0"/>
              <a:t> returns </a:t>
            </a:r>
            <a:r>
              <a:rPr lang="en-US" b="1" dirty="0">
                <a:solidFill>
                  <a:srgbClr val="7030A0"/>
                </a:solidFill>
              </a:rPr>
              <a:t>[0,1,2,3,4]</a:t>
            </a:r>
            <a:endParaRPr dirty="0">
              <a:solidFill>
                <a:srgbClr val="7030A0"/>
              </a:solidFill>
            </a:endParaRPr>
          </a:p>
          <a:p>
            <a:pPr marL="914400" lvl="1" indent="-355600" algn="l" rtl="0">
              <a:lnSpc>
                <a:spcPct val="90000"/>
              </a:lnSpc>
              <a:spcBef>
                <a:spcPts val="500"/>
              </a:spcBef>
              <a:spcAft>
                <a:spcPts val="0"/>
              </a:spcAft>
              <a:buSzPts val="2000"/>
              <a:buChar char="▪"/>
            </a:pPr>
            <a:r>
              <a:rPr lang="en-US" dirty="0"/>
              <a:t>So we can say:</a:t>
            </a:r>
            <a:br>
              <a:rPr lang="en-US" dirty="0"/>
            </a:br>
            <a:r>
              <a:rPr lang="en-US" dirty="0"/>
              <a:t> </a:t>
            </a:r>
            <a:r>
              <a:rPr lang="en-US" dirty="0">
                <a:solidFill>
                  <a:srgbClr val="000000"/>
                </a:solidFill>
              </a:rPr>
              <a:t>          </a:t>
            </a:r>
            <a:r>
              <a:rPr lang="en-US" b="1" dirty="0">
                <a:solidFill>
                  <a:schemeClr val="dk1"/>
                </a:solidFill>
              </a:rPr>
              <a:t> </a:t>
            </a: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range(5)</a:t>
            </a:r>
            <a:r>
              <a:rPr lang="en-US" sz="1900" b="1" dirty="0">
                <a:solidFill>
                  <a:schemeClr val="dk1"/>
                </a:solidFill>
                <a:highlight>
                  <a:srgbClr val="EFEFEF"/>
                </a:highlight>
                <a:latin typeface="Roboto Mono"/>
                <a:ea typeface="Roboto Mono"/>
                <a:cs typeface="Roboto Mono"/>
                <a:sym typeface="Roboto Mono"/>
              </a:rPr>
              <a:t>:</a:t>
            </a:r>
            <a:br>
              <a:rPr lang="en-US" sz="1900" b="1" dirty="0">
                <a:solidFill>
                  <a:schemeClr val="dk1"/>
                </a:solidFill>
                <a:highlight>
                  <a:srgbClr val="EFEFEF"/>
                </a:highlight>
                <a:latin typeface="Roboto Mono"/>
                <a:ea typeface="Roboto Mono"/>
                <a:cs typeface="Roboto Mono"/>
                <a:sym typeface="Roboto Mono"/>
              </a:rPr>
            </a:b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a:p>
            <a:pPr marL="457200" lvl="0" indent="-355600" algn="l" rtl="0">
              <a:lnSpc>
                <a:spcPct val="90000"/>
              </a:lnSpc>
              <a:spcBef>
                <a:spcPts val="1000"/>
              </a:spcBef>
              <a:spcAft>
                <a:spcPts val="0"/>
              </a:spcAft>
              <a:buClr>
                <a:schemeClr val="dk1"/>
              </a:buClr>
              <a:buSzPts val="2000"/>
              <a:buFont typeface="Courier New"/>
              <a:buChar char="o"/>
            </a:pPr>
            <a:r>
              <a:rPr lang="en-US" b="1" dirty="0">
                <a:solidFill>
                  <a:srgbClr val="FF0000"/>
                </a:solidFill>
              </a:rPr>
              <a:t>&lt;item&gt;</a:t>
            </a:r>
            <a:r>
              <a:rPr lang="en-US" b="1" dirty="0"/>
              <a:t> can be more complex than a single variable name.</a:t>
            </a:r>
            <a:endParaRPr dirty="0"/>
          </a:p>
          <a:p>
            <a:pPr marL="914400" lvl="1" indent="-355600" algn="l" rtl="0">
              <a:lnSpc>
                <a:spcPct val="90000"/>
              </a:lnSpc>
              <a:spcBef>
                <a:spcPts val="500"/>
              </a:spcBef>
              <a:spcAft>
                <a:spcPts val="0"/>
              </a:spcAft>
              <a:buSzPts val="2000"/>
              <a:buChar char="▪"/>
            </a:pPr>
            <a:r>
              <a:rPr lang="en-US" sz="1900" b="1" dirty="0">
                <a:solidFill>
                  <a:schemeClr val="dk1"/>
                </a:solidFill>
                <a:highlight>
                  <a:srgbClr val="EFEFEF"/>
                </a:highlight>
                <a:latin typeface="Roboto Mono"/>
                <a:ea typeface="Roboto Mono"/>
                <a:cs typeface="Roboto Mono"/>
                <a:sym typeface="Roboto Mono"/>
              </a:rPr>
              <a:t>for </a:t>
            </a:r>
            <a:r>
              <a:rPr lang="en-US" sz="1900" b="1" dirty="0">
                <a:solidFill>
                  <a:srgbClr val="FF0000"/>
                </a:solidFill>
                <a:highlight>
                  <a:srgbClr val="EFEFEF"/>
                </a:highlight>
                <a:latin typeface="Roboto Mono"/>
                <a:ea typeface="Roboto Mono"/>
                <a:cs typeface="Roboto Mono"/>
                <a:sym typeface="Roboto Mono"/>
              </a:rPr>
              <a:t>(x, y)</a:t>
            </a:r>
            <a:r>
              <a:rPr lang="en-US" sz="1900" b="1" dirty="0">
                <a:solidFill>
                  <a:schemeClr val="dk1"/>
                </a:solidFill>
                <a:highlight>
                  <a:srgbClr val="EFEFEF"/>
                </a:highlight>
                <a:latin typeface="Roboto Mono"/>
                <a:ea typeface="Roboto Mono"/>
                <a:cs typeface="Roboto Mono"/>
                <a:sym typeface="Roboto Mono"/>
              </a:rPr>
              <a:t> in </a:t>
            </a:r>
            <a:r>
              <a:rPr lang="en-US" sz="1900" b="1" dirty="0">
                <a:solidFill>
                  <a:srgbClr val="7030A0"/>
                </a:solidFill>
                <a:highlight>
                  <a:srgbClr val="EFEFEF"/>
                </a:highlight>
                <a:latin typeface="Roboto Mono"/>
                <a:ea typeface="Roboto Mono"/>
                <a:cs typeface="Roboto Mono"/>
                <a:sym typeface="Roboto Mono"/>
              </a:rPr>
              <a:t>[('a',1), ('b',2), ('c',3), ('d',4)]</a:t>
            </a:r>
            <a:r>
              <a:rPr lang="en-US" sz="1900" b="1" dirty="0">
                <a:solidFill>
                  <a:schemeClr val="dk1"/>
                </a:solidFill>
                <a:highlight>
                  <a:srgbClr val="EFEFEF"/>
                </a:highlight>
                <a:latin typeface="Roboto Mono"/>
                <a:ea typeface="Roboto Mono"/>
                <a:cs typeface="Roboto Mono"/>
                <a:sym typeface="Roboto Mono"/>
              </a:rPr>
              <a:t>:</a:t>
            </a:r>
            <a:endParaRPr dirty="0"/>
          </a:p>
          <a:p>
            <a:pPr marL="914400" lvl="1" indent="-355600" algn="l" rtl="0">
              <a:lnSpc>
                <a:spcPct val="90000"/>
              </a:lnSpc>
              <a:spcBef>
                <a:spcPts val="500"/>
              </a:spcBef>
              <a:spcAft>
                <a:spcPts val="0"/>
              </a:spcAft>
              <a:buSzPts val="2000"/>
              <a:buChar char="▪"/>
            </a:pPr>
            <a:r>
              <a:rPr lang="en-US" b="1" dirty="0">
                <a:solidFill>
                  <a:schemeClr val="dk1"/>
                </a:solidFill>
              </a:rPr>
              <a:t>    </a:t>
            </a:r>
            <a:r>
              <a:rPr lang="en-US" sz="1900" b="1" dirty="0">
                <a:solidFill>
                  <a:srgbClr val="9015F2"/>
                </a:solidFill>
                <a:highlight>
                  <a:srgbClr val="EFEFEF"/>
                </a:highlight>
                <a:latin typeface="Roboto Mono"/>
                <a:ea typeface="Roboto Mono"/>
                <a:cs typeface="Roboto Mono"/>
                <a:sym typeface="Roboto Mono"/>
              </a:rPr>
              <a:t>print(x)</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3" name="Google Shape;313;p30" descr="A close up of a logo&#10;&#10;Description automatically generated"/>
          <p:cNvPicPr preferRelativeResize="0"/>
          <p:nvPr/>
        </p:nvPicPr>
        <p:blipFill rotWithShape="1">
          <a:blip r:embed="rId3">
            <a:alphaModFix/>
          </a:blip>
          <a:srcRect/>
          <a:stretch/>
        </p:blipFill>
        <p:spPr>
          <a:xfrm>
            <a:off x="540325" y="4737358"/>
            <a:ext cx="7620000" cy="1139667"/>
          </a:xfrm>
          <a:prstGeom prst="rect">
            <a:avLst/>
          </a:prstGeom>
          <a:noFill/>
          <a:ln>
            <a:noFill/>
          </a:ln>
        </p:spPr>
      </p:pic>
      <p:pic>
        <p:nvPicPr>
          <p:cNvPr id="314" name="Google Shape;314;p30" descr="A close up of a logo&#10;&#10;Description automatically generated"/>
          <p:cNvPicPr preferRelativeResize="0"/>
          <p:nvPr/>
        </p:nvPicPr>
        <p:blipFill rotWithShape="1">
          <a:blip r:embed="rId3">
            <a:alphaModFix/>
          </a:blip>
          <a:srcRect/>
          <a:stretch/>
        </p:blipFill>
        <p:spPr>
          <a:xfrm>
            <a:off x="540327" y="1300531"/>
            <a:ext cx="7620000" cy="3274379"/>
          </a:xfrm>
          <a:prstGeom prst="rect">
            <a:avLst/>
          </a:prstGeom>
          <a:noFill/>
          <a:ln>
            <a:noFill/>
          </a:ln>
        </p:spPr>
      </p:pic>
      <p:sp>
        <p:nvSpPr>
          <p:cNvPr id="310" name="Google Shape;310;p3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11" name="Google Shape;311;p30"/>
          <p:cNvSpPr txBox="1">
            <a:spLocks noGrp="1"/>
          </p:cNvSpPr>
          <p:nvPr>
            <p:ph type="body" idx="1"/>
          </p:nvPr>
        </p:nvSpPr>
        <p:spPr>
          <a:xfrm>
            <a:off x="496657" y="1299625"/>
            <a:ext cx="10305818"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878787"/>
                </a:solidFill>
                <a:latin typeface="Menlo-Regular" panose="020B0609030804020204" pitchFamily="49" charset="0"/>
              </a:rPr>
              <a:t>#  I want 'n*n' for each 'n’ in </a:t>
            </a:r>
            <a:r>
              <a:rPr lang="en-US" dirty="0" err="1">
                <a:solidFill>
                  <a:srgbClr val="878787"/>
                </a:solidFill>
                <a:latin typeface="Menlo-Regular" panose="020B0609030804020204" pitchFamily="49" charset="0"/>
              </a:rPr>
              <a:t>nums</a:t>
            </a:r>
            <a:endParaRPr lang="en-US" dirty="0">
              <a:solidFill>
                <a:srgbClr val="878787"/>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0" lvl="0" indent="0">
              <a:lnSpc>
                <a:spcPct val="140000"/>
              </a:lnSpc>
              <a:spcBef>
                <a:spcPts val="0"/>
              </a:spcBef>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n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squares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squares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nums</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(squares)</a:t>
            </a:r>
            <a:endParaRPr lang="en-US" dirty="0"/>
          </a:p>
        </p:txBody>
      </p:sp>
      <p:sp>
        <p:nvSpPr>
          <p:cNvPr id="315" name="Google Shape;315;p30"/>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dirty="0">
                <a:latin typeface="Open Sans"/>
                <a:ea typeface="Open Sans"/>
                <a:cs typeface="Open Sans"/>
                <a:sym typeface="Open Sans"/>
              </a:rPr>
              <a:t>[</a:t>
            </a:r>
            <a:r>
              <a:rPr lang="en-US" sz="1700" b="1" dirty="0">
                <a:solidFill>
                  <a:srgbClr val="0000FF"/>
                </a:solidFill>
                <a:latin typeface="Open Sans"/>
                <a:ea typeface="Open Sans"/>
                <a:cs typeface="Open Sans"/>
                <a:sym typeface="Open Sans"/>
              </a:rPr>
              <a:t> </a:t>
            </a:r>
            <a:r>
              <a:rPr lang="en-US" sz="1700" b="1" u="sng" dirty="0">
                <a:solidFill>
                  <a:srgbClr val="0000FF"/>
                </a:solidFill>
                <a:latin typeface="Open Sans"/>
                <a:ea typeface="Open Sans"/>
                <a:cs typeface="Open Sans"/>
                <a:sym typeface="Open Sans"/>
              </a:rPr>
              <a:t>expression</a:t>
            </a:r>
            <a:r>
              <a:rPr lang="en-US" sz="1700" b="1" dirty="0">
                <a:latin typeface="Open Sans"/>
                <a:ea typeface="Open Sans"/>
                <a:cs typeface="Open Sans"/>
                <a:sym typeface="Open Sans"/>
              </a:rPr>
              <a:t> for</a:t>
            </a:r>
            <a:r>
              <a:rPr lang="en-US" sz="1700" b="1" dirty="0">
                <a:solidFill>
                  <a:srgbClr val="CC0000"/>
                </a:solidFill>
                <a:latin typeface="Open Sans"/>
                <a:ea typeface="Open Sans"/>
                <a:cs typeface="Open Sans"/>
                <a:sym typeface="Open Sans"/>
              </a:rPr>
              <a:t> </a:t>
            </a:r>
            <a:r>
              <a:rPr lang="en-US" sz="1700" b="1" u="sng" dirty="0">
                <a:solidFill>
                  <a:srgbClr val="CC0000"/>
                </a:solidFill>
                <a:latin typeface="Open Sans"/>
                <a:ea typeface="Open Sans"/>
                <a:cs typeface="Open Sans"/>
                <a:sym typeface="Open Sans"/>
              </a:rPr>
              <a:t>name</a:t>
            </a:r>
            <a:r>
              <a:rPr lang="en-US" sz="1700" b="1" dirty="0">
                <a:latin typeface="Open Sans"/>
                <a:ea typeface="Open Sans"/>
                <a:cs typeface="Open Sans"/>
                <a:sym typeface="Open Sans"/>
              </a:rPr>
              <a:t> in</a:t>
            </a:r>
            <a:r>
              <a:rPr lang="en-US" sz="1700" b="1" dirty="0">
                <a:solidFill>
                  <a:srgbClr val="7030A0"/>
                </a:solidFill>
                <a:latin typeface="Open Sans"/>
                <a:ea typeface="Open Sans"/>
                <a:cs typeface="Open Sans"/>
                <a:sym typeface="Open Sans"/>
              </a:rPr>
              <a:t> </a:t>
            </a:r>
            <a:r>
              <a:rPr lang="en-US" sz="1700" b="1" u="sng" dirty="0">
                <a:solidFill>
                  <a:srgbClr val="7030A0"/>
                </a:solidFill>
                <a:latin typeface="Open Sans"/>
                <a:ea typeface="Open Sans"/>
                <a:cs typeface="Open Sans"/>
                <a:sym typeface="Open Sans"/>
              </a:rPr>
              <a:t>list</a:t>
            </a:r>
            <a:r>
              <a:rPr lang="en-US" sz="1700" b="1" dirty="0">
                <a:solidFill>
                  <a:srgbClr val="7030A0"/>
                </a:solidFill>
                <a:latin typeface="Open Sans"/>
                <a:ea typeface="Open Sans"/>
                <a:cs typeface="Open Sans"/>
                <a:sym typeface="Open Sans"/>
              </a:rPr>
              <a:t> </a:t>
            </a:r>
            <a:r>
              <a:rPr lang="en-US" sz="1700" b="1" dirty="0">
                <a:latin typeface="Open Sans"/>
                <a:ea typeface="Open Sans"/>
                <a:cs typeface="Open Sans"/>
                <a:sym typeface="Open Sans"/>
              </a:rPr>
              <a:t>]</a:t>
            </a:r>
            <a:endParaRPr sz="1700" b="1" dirty="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DD5113-1D5D-974B-B85D-C71A219E5448}"/>
              </a:ext>
            </a:extLst>
          </p:cNvPr>
          <p:cNvSpPr>
            <a:spLocks noGrp="1"/>
          </p:cNvSpPr>
          <p:nvPr>
            <p:ph type="title"/>
          </p:nvPr>
        </p:nvSpPr>
        <p:spPr/>
        <p:txBody>
          <a:bodyPr/>
          <a:lstStyle/>
          <a:p>
            <a:r>
              <a:rPr lang="en-US" dirty="0"/>
              <a:t>Ralph Waldo Emerson</a:t>
            </a:r>
          </a:p>
        </p:txBody>
      </p:sp>
      <p:pic>
        <p:nvPicPr>
          <p:cNvPr id="6" name="Content Placeholder 5">
            <a:extLst>
              <a:ext uri="{FF2B5EF4-FFF2-40B4-BE49-F238E27FC236}">
                <a16:creationId xmlns:a16="http://schemas.microsoft.com/office/drawing/2014/main" id="{E034DD03-B292-3542-B3D3-27CCC3D332CB}"/>
              </a:ext>
            </a:extLst>
          </p:cNvPr>
          <p:cNvPicPr>
            <a:picLocks noGrp="1" noChangeAspect="1"/>
          </p:cNvPicPr>
          <p:nvPr>
            <p:ph sz="half" idx="1"/>
          </p:nvPr>
        </p:nvPicPr>
        <p:blipFill>
          <a:blip r:embed="rId3"/>
          <a:stretch>
            <a:fillRect/>
          </a:stretch>
        </p:blipFill>
        <p:spPr>
          <a:xfrm>
            <a:off x="547589" y="1825624"/>
            <a:ext cx="2719586" cy="4351338"/>
          </a:xfrm>
        </p:spPr>
      </p:pic>
      <p:sp>
        <p:nvSpPr>
          <p:cNvPr id="3" name="Text Placeholder 2">
            <a:extLst>
              <a:ext uri="{FF2B5EF4-FFF2-40B4-BE49-F238E27FC236}">
                <a16:creationId xmlns:a16="http://schemas.microsoft.com/office/drawing/2014/main" id="{9098539D-71D4-604D-B26E-1222598001E1}"/>
              </a:ext>
            </a:extLst>
          </p:cNvPr>
          <p:cNvSpPr>
            <a:spLocks noGrp="1"/>
          </p:cNvSpPr>
          <p:nvPr>
            <p:ph sz="half" idx="2"/>
          </p:nvPr>
        </p:nvSpPr>
        <p:spPr>
          <a:xfrm>
            <a:off x="3607594" y="1825624"/>
            <a:ext cx="7746206" cy="4460875"/>
          </a:xfrm>
        </p:spPr>
        <p:txBody>
          <a:bodyPr>
            <a:normAutofit/>
          </a:bodyPr>
          <a:lstStyle/>
          <a:p>
            <a:r>
              <a:rPr lang="en-US" dirty="0"/>
              <a:t>“A </a:t>
            </a:r>
            <a:r>
              <a:rPr lang="en-US" b="1" dirty="0"/>
              <a:t>foolish consistency is the hobgoblin of little minds</a:t>
            </a:r>
            <a:r>
              <a:rPr lang="en-US" dirty="0"/>
              <a:t>, adored by little statesmen and philosophers and divines. With consistency a great soul has simply nothing to do. He may as well concern himself with his shadow on the wall. Speak what you think now in hard words, and tomorrow speak what tomorrow thinks in hard words again, though it contradict everything you said today. —'Ah, so you shall be sure to be misunderstood.'— Is it so bad, then, to be misunderstood? Pythagoras was misunderstood, and Socrates, and Jesus, and Luther, and Copernicus, and Galileo, and Newton, and every pure and wise spirit that ever took flesh. To be great is to be misunderstood.”</a:t>
            </a:r>
          </a:p>
        </p:txBody>
      </p:sp>
    </p:spTree>
    <p:extLst>
      <p:ext uri="{BB962C8B-B14F-4D97-AF65-F5344CB8AC3E}">
        <p14:creationId xmlns:p14="http://schemas.microsoft.com/office/powerpoint/2010/main" val="2592188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4" name="Google Shape;324;p31" descr="A close up of a logo&#10;&#10;Description automatically generated"/>
          <p:cNvPicPr preferRelativeResize="0"/>
          <p:nvPr/>
        </p:nvPicPr>
        <p:blipFill rotWithShape="1">
          <a:blip r:embed="rId3">
            <a:alphaModFix/>
          </a:blip>
          <a:srcRect/>
          <a:stretch/>
        </p:blipFill>
        <p:spPr>
          <a:xfrm>
            <a:off x="399673" y="1299625"/>
            <a:ext cx="7509164" cy="1375195"/>
          </a:xfrm>
          <a:prstGeom prst="rect">
            <a:avLst/>
          </a:prstGeom>
          <a:noFill/>
          <a:ln>
            <a:noFill/>
          </a:ln>
        </p:spPr>
      </p:pic>
      <p:pic>
        <p:nvPicPr>
          <p:cNvPr id="325" name="Google Shape;325;p31" descr="A close up of a logo&#10;&#10;Description automatically generated"/>
          <p:cNvPicPr preferRelativeResize="0"/>
          <p:nvPr/>
        </p:nvPicPr>
        <p:blipFill rotWithShape="1">
          <a:blip r:embed="rId3">
            <a:alphaModFix/>
          </a:blip>
          <a:srcRect/>
          <a:stretch/>
        </p:blipFill>
        <p:spPr>
          <a:xfrm>
            <a:off x="426118" y="2967945"/>
            <a:ext cx="7509164" cy="1375195"/>
          </a:xfrm>
          <a:prstGeom prst="rect">
            <a:avLst/>
          </a:prstGeom>
          <a:noFill/>
          <a:ln>
            <a:noFill/>
          </a:ln>
        </p:spPr>
      </p:pic>
      <p:sp>
        <p:nvSpPr>
          <p:cNvPr id="321" name="Google Shape;321;p31"/>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300">
                <a:solidFill>
                  <a:srgbClr val="370661"/>
                </a:solidFill>
              </a:rPr>
              <a:t>List Comprehensions replace loops!</a:t>
            </a:r>
            <a:r>
              <a:rPr lang="en-US" sz="3300" b="0">
                <a:solidFill>
                  <a:srgbClr val="370661"/>
                </a:solidFill>
              </a:rPr>
              <a:t>    </a:t>
            </a:r>
            <a:endParaRPr sz="3100">
              <a:solidFill>
                <a:srgbClr val="370661"/>
              </a:solidFill>
            </a:endParaRPr>
          </a:p>
        </p:txBody>
      </p:sp>
      <p:sp>
        <p:nvSpPr>
          <p:cNvPr id="322" name="Google Shape;322;p31"/>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a:t>
            </a:r>
          </a:p>
          <a:p>
            <a:pPr marL="0" lvl="0" indent="0">
              <a:lnSpc>
                <a:spcPct val="140000"/>
              </a:lnSpc>
              <a:spcBef>
                <a:spcPts val="0"/>
              </a:spcBef>
              <a:buNone/>
            </a:pPr>
            <a:r>
              <a:rPr lang="en-US" dirty="0">
                <a:solidFill>
                  <a:srgbClr val="878787"/>
                </a:solidFill>
                <a:latin typeface="Menlo-Regular" panose="020B0609030804020204" pitchFamily="49" charset="0"/>
              </a:rPr>
              <a:t>[6, 12, 4, 14]</a:t>
            </a:r>
            <a:endParaRPr lang="en-US" dirty="0">
              <a:solidFill>
                <a:schemeClr val="tx2"/>
              </a:solidFill>
              <a:latin typeface="Menlo-Regular" panose="020B0609030804020204" pitchFamily="49" charset="0"/>
            </a:endParaRPr>
          </a:p>
          <a:p>
            <a:pPr marL="0" lvl="0" indent="0">
              <a:lnSpc>
                <a:spcPct val="140000"/>
              </a:lnSpc>
              <a:spcBef>
                <a:spcPts val="0"/>
              </a:spcBef>
              <a:buNone/>
            </a:pPr>
            <a:endParaRPr lang="en-US" dirty="0">
              <a:solidFill>
                <a:srgbClr val="262626"/>
              </a:solidFill>
              <a:latin typeface="Menlo-Regular" panose="020B0609030804020204" pitchFamily="49" charset="0"/>
            </a:endParaRPr>
          </a:p>
          <a:p>
            <a:pPr marL="0" lvl="0" indent="0">
              <a:lnSpc>
                <a:spcPct val="140000"/>
              </a:lnSpc>
              <a:spcBef>
                <a:spcPts val="0"/>
              </a:spcBef>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a:t>
            </a:r>
          </a:p>
          <a:p>
            <a:pPr marL="0" lvl="0" indent="0">
              <a:lnSpc>
                <a:spcPct val="140000"/>
              </a:lnSpc>
              <a:spcBef>
                <a:spcPts val="0"/>
              </a:spcBef>
              <a:buNone/>
            </a:pPr>
            <a:r>
              <a:rPr lang="en-US" dirty="0">
                <a:solidFill>
                  <a:srgbClr val="262626"/>
                </a:solidFill>
                <a:latin typeface="Menlo-Regular" panose="020B0609030804020204" pitchFamily="49" charset="0"/>
              </a:rPr>
              <a:t>[n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n) in li]</a:t>
            </a:r>
          </a:p>
          <a:p>
            <a:pPr marL="0" lvl="0" indent="0">
              <a:lnSpc>
                <a:spcPct val="140000"/>
              </a:lnSpc>
              <a:spcBef>
                <a:spcPts val="0"/>
              </a:spcBef>
              <a:buNone/>
            </a:pPr>
            <a:r>
              <a:rPr lang="en-US" dirty="0">
                <a:solidFill>
                  <a:srgbClr val="878787"/>
                </a:solidFill>
                <a:latin typeface="Menlo-Regular" panose="020B0609030804020204" pitchFamily="49" charset="0"/>
              </a:rPr>
              <a:t>[3, 6, 21]</a:t>
            </a:r>
            <a:endParaRPr dirty="0"/>
          </a:p>
        </p:txBody>
      </p:sp>
      <p:sp>
        <p:nvSpPr>
          <p:cNvPr id="326" name="Google Shape;326;p31"/>
          <p:cNvSpPr txBox="1"/>
          <p:nvPr/>
        </p:nvSpPr>
        <p:spPr>
          <a:xfrm>
            <a:off x="8160325" y="219950"/>
            <a:ext cx="3324600" cy="4464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a:t>
            </a:r>
            <a:r>
              <a:rPr lang="en-US" sz="1700" b="1">
                <a:solidFill>
                  <a:srgbClr val="7030A0"/>
                </a:solidFill>
                <a:latin typeface="Open Sans"/>
                <a:ea typeface="Open Sans"/>
                <a:cs typeface="Open Sans"/>
                <a:sym typeface="Open Sans"/>
              </a:rPr>
              <a:t> </a:t>
            </a:r>
            <a:r>
              <a:rPr lang="en-US" sz="1700" b="1">
                <a:latin typeface="Open Sans"/>
                <a:ea typeface="Open Sans"/>
                <a:cs typeface="Open Sans"/>
                <a:sym typeface="Open Sans"/>
              </a:rPr>
              <a:t>]</a:t>
            </a:r>
            <a:endParaRPr sz="1700" b="1">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4" name="Google Shape;334;p32" descr="A close up of a logo&#10;&#10;Description automatically generated"/>
          <p:cNvPicPr preferRelativeResize="0"/>
          <p:nvPr/>
        </p:nvPicPr>
        <p:blipFill rotWithShape="1">
          <a:blip r:embed="rId3">
            <a:alphaModFix/>
          </a:blip>
          <a:srcRect/>
          <a:stretch/>
        </p:blipFill>
        <p:spPr>
          <a:xfrm>
            <a:off x="498763" y="1300531"/>
            <a:ext cx="7509164" cy="1375195"/>
          </a:xfrm>
          <a:prstGeom prst="rect">
            <a:avLst/>
          </a:prstGeom>
          <a:noFill/>
          <a:ln>
            <a:noFill/>
          </a:ln>
        </p:spPr>
      </p:pic>
      <p:sp>
        <p:nvSpPr>
          <p:cNvPr id="332" name="Google Shape;332;p32"/>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Filtered List Comprehensions</a:t>
            </a:r>
            <a:endParaRPr>
              <a:solidFill>
                <a:srgbClr val="370661"/>
              </a:solidFill>
            </a:endParaRPr>
          </a:p>
        </p:txBody>
      </p:sp>
      <p:sp>
        <p:nvSpPr>
          <p:cNvPr id="333" name="Google Shape;333;p32"/>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li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7</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in li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elem</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&gt;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[12, 14, 18]</a:t>
            </a:r>
          </a:p>
          <a:p>
            <a:pPr marL="101600" lvl="0" indent="0">
              <a:buNone/>
            </a:pPr>
            <a:endParaRPr b="1" dirty="0"/>
          </a:p>
          <a:p>
            <a:pPr marL="444500" lvl="0" indent="-342900" algn="l" rtl="0">
              <a:lnSpc>
                <a:spcPct val="90000"/>
              </a:lnSpc>
              <a:spcBef>
                <a:spcPts val="1000"/>
              </a:spcBef>
              <a:spcAft>
                <a:spcPts val="0"/>
              </a:spcAft>
              <a:buSzPts val="2000"/>
              <a:buChar char="o"/>
            </a:pPr>
            <a:r>
              <a:rPr lang="en-US" b="1" dirty="0"/>
              <a:t>Only 6, 7, and 9 satisfy the filter condition. </a:t>
            </a:r>
            <a:endParaRPr dirty="0"/>
          </a:p>
          <a:p>
            <a:pPr marL="444500" lvl="0" indent="-342900" algn="l" rtl="0">
              <a:lnSpc>
                <a:spcPct val="90000"/>
              </a:lnSpc>
              <a:spcBef>
                <a:spcPts val="1000"/>
              </a:spcBef>
              <a:spcAft>
                <a:spcPts val="0"/>
              </a:spcAft>
              <a:buSzPts val="2000"/>
              <a:buChar char="o"/>
            </a:pPr>
            <a:r>
              <a:rPr lang="en-US" b="1" dirty="0"/>
              <a:t>So, only 12, 14, and 18 are produced.</a:t>
            </a:r>
            <a:endParaRPr dirty="0"/>
          </a:p>
          <a:p>
            <a:pPr marL="0" lvl="0" indent="0" algn="l" rtl="0">
              <a:lnSpc>
                <a:spcPct val="140000"/>
              </a:lnSpc>
              <a:spcBef>
                <a:spcPts val="0"/>
              </a:spcBef>
              <a:spcAft>
                <a:spcPts val="0"/>
              </a:spcAft>
              <a:buSzPts val="2000"/>
              <a:buNone/>
            </a:pPr>
            <a:endParaRPr dirty="0"/>
          </a:p>
        </p:txBody>
      </p:sp>
      <p:sp>
        <p:nvSpPr>
          <p:cNvPr id="335" name="Google Shape;335;p32"/>
          <p:cNvSpPr txBox="1"/>
          <p:nvPr/>
        </p:nvSpPr>
        <p:spPr>
          <a:xfrm>
            <a:off x="7208550" y="170375"/>
            <a:ext cx="4211700" cy="461700"/>
          </a:xfrm>
          <a:prstGeom prst="rect">
            <a:avLst/>
          </a:prstGeom>
          <a:solidFill>
            <a:srgbClr val="7EDBF5">
              <a:alpha val="525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Open Sans"/>
                <a:ea typeface="Open Sans"/>
                <a:cs typeface="Open Sans"/>
                <a:sym typeface="Open Sans"/>
              </a:rPr>
              <a:t>[</a:t>
            </a:r>
            <a:r>
              <a:rPr lang="en-US" sz="1700" b="1">
                <a:solidFill>
                  <a:srgbClr val="0000FF"/>
                </a:solidFill>
                <a:latin typeface="Open Sans"/>
                <a:ea typeface="Open Sans"/>
                <a:cs typeface="Open Sans"/>
                <a:sym typeface="Open Sans"/>
              </a:rPr>
              <a:t> </a:t>
            </a:r>
            <a:r>
              <a:rPr lang="en-US" sz="1700" b="1" u="sng">
                <a:solidFill>
                  <a:srgbClr val="0000FF"/>
                </a:solidFill>
                <a:latin typeface="Open Sans"/>
                <a:ea typeface="Open Sans"/>
                <a:cs typeface="Open Sans"/>
                <a:sym typeface="Open Sans"/>
              </a:rPr>
              <a:t>expression</a:t>
            </a:r>
            <a:r>
              <a:rPr lang="en-US" sz="1700" b="1">
                <a:latin typeface="Open Sans"/>
                <a:ea typeface="Open Sans"/>
                <a:cs typeface="Open Sans"/>
                <a:sym typeface="Open Sans"/>
              </a:rPr>
              <a:t> for</a:t>
            </a:r>
            <a:r>
              <a:rPr lang="en-US" sz="1700" b="1">
                <a:solidFill>
                  <a:srgbClr val="CC0000"/>
                </a:solidFill>
                <a:latin typeface="Open Sans"/>
                <a:ea typeface="Open Sans"/>
                <a:cs typeface="Open Sans"/>
                <a:sym typeface="Open Sans"/>
              </a:rPr>
              <a:t> </a:t>
            </a:r>
            <a:r>
              <a:rPr lang="en-US" sz="1700" b="1" u="sng">
                <a:solidFill>
                  <a:srgbClr val="CC0000"/>
                </a:solidFill>
                <a:latin typeface="Open Sans"/>
                <a:ea typeface="Open Sans"/>
                <a:cs typeface="Open Sans"/>
                <a:sym typeface="Open Sans"/>
              </a:rPr>
              <a:t>name</a:t>
            </a:r>
            <a:r>
              <a:rPr lang="en-US" sz="1700" b="1">
                <a:latin typeface="Open Sans"/>
                <a:ea typeface="Open Sans"/>
                <a:cs typeface="Open Sans"/>
                <a:sym typeface="Open Sans"/>
              </a:rPr>
              <a:t> in</a:t>
            </a:r>
            <a:r>
              <a:rPr lang="en-US" sz="1700" b="1">
                <a:solidFill>
                  <a:srgbClr val="7030A0"/>
                </a:solidFill>
                <a:latin typeface="Open Sans"/>
                <a:ea typeface="Open Sans"/>
                <a:cs typeface="Open Sans"/>
                <a:sym typeface="Open Sans"/>
              </a:rPr>
              <a:t> </a:t>
            </a:r>
            <a:r>
              <a:rPr lang="en-US" sz="1700" b="1" u="sng">
                <a:solidFill>
                  <a:srgbClr val="7030A0"/>
                </a:solidFill>
                <a:latin typeface="Open Sans"/>
                <a:ea typeface="Open Sans"/>
                <a:cs typeface="Open Sans"/>
                <a:sym typeface="Open Sans"/>
              </a:rPr>
              <a:t>list </a:t>
            </a:r>
            <a:r>
              <a:rPr lang="en-US" sz="1800" b="1">
                <a:latin typeface="Open Sans"/>
                <a:ea typeface="Open Sans"/>
                <a:cs typeface="Open Sans"/>
                <a:sym typeface="Open Sans"/>
              </a:rPr>
              <a:t>if </a:t>
            </a:r>
            <a:r>
              <a:rPr lang="en-US" sz="1800" b="1" u="sng">
                <a:solidFill>
                  <a:srgbClr val="38761D"/>
                </a:solidFill>
                <a:latin typeface="Open Sans"/>
                <a:ea typeface="Open Sans"/>
                <a:cs typeface="Open Sans"/>
                <a:sym typeface="Open Sans"/>
              </a:rPr>
              <a:t>filter</a:t>
            </a:r>
            <a:r>
              <a:rPr lang="en-US" sz="1800" b="1">
                <a:solidFill>
                  <a:srgbClr val="7030A0"/>
                </a:solidFill>
                <a:latin typeface="Open Sans"/>
                <a:ea typeface="Open Sans"/>
                <a:cs typeface="Open Sans"/>
                <a:sym typeface="Open Sans"/>
              </a:rPr>
              <a:t> </a:t>
            </a:r>
            <a:r>
              <a:rPr lang="en-US" sz="1800" b="1">
                <a:latin typeface="Open Sans"/>
                <a:ea typeface="Open Sans"/>
                <a:cs typeface="Open Sans"/>
                <a:sym typeface="Open Sans"/>
              </a:rPr>
              <a:t>]</a:t>
            </a:r>
            <a:endParaRPr sz="1800" b="1">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33"/>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t>List Comprehension extra </a:t>
            </a:r>
            <a:r>
              <a:rPr lang="en-US" sz="3400" i="1"/>
              <a:t>for</a:t>
            </a:r>
            <a:endParaRPr/>
          </a:p>
        </p:txBody>
      </p:sp>
      <p:sp>
        <p:nvSpPr>
          <p:cNvPr id="342" name="Google Shape;342;p33"/>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20000"/>
          </a:bodyPr>
          <a:lstStyle/>
          <a:p>
            <a:pPr marL="101600" lvl="0" indent="0">
              <a:buSzPct val="108108"/>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lst3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y, z)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 \</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res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a:t>
            </a:r>
            <a:r>
              <a:rPr lang="en-US" dirty="0">
                <a:solidFill>
                  <a:srgbClr val="878787"/>
                </a:solidFill>
                <a:latin typeface="Menlo-Regular" panose="020B0609030804020204" pitchFamily="49" charset="0"/>
              </a:rPr>
              <a:t># translation</a:t>
            </a:r>
          </a:p>
          <a:p>
            <a:pPr marL="101600" lvl="0" indent="0">
              <a:buSzPct val="108108"/>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lst1:</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y in lst2:</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z in lst3:</a:t>
            </a:r>
          </a:p>
          <a:p>
            <a:pPr marL="10160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y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z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a:t>
            </a:r>
          </a:p>
          <a:p>
            <a:pPr marL="101600" lvl="0" indent="0">
              <a:buSzPct val="108108"/>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res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append</a:t>
            </a:r>
            <a:r>
              <a:rPr lang="en-US" dirty="0">
                <a:solidFill>
                  <a:srgbClr val="262626"/>
                </a:solidFill>
                <a:latin typeface="Menlo-Regular" panose="020B0609030804020204" pitchFamily="49" charset="0"/>
              </a:rPr>
              <a:t>((x, y, z))</a:t>
            </a:r>
          </a:p>
          <a:p>
            <a:pPr marL="101600" lvl="0" indent="0">
              <a:buSzPct val="108108"/>
              <a:buNone/>
            </a:pPr>
            <a:r>
              <a:rPr lang="en-US" dirty="0">
                <a:solidFill>
                  <a:srgbClr val="878787"/>
                </a:solidFill>
                <a:latin typeface="Menlo-Regular" panose="020B0609030804020204" pitchFamily="49" charset="0"/>
              </a:rPr>
              <a:t># Both value of res: [(1, 2, 3), (1, 2, 4), (1, 3, 3)]</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4"/>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Dictionary, Set Comprehensions</a:t>
            </a:r>
            <a:endParaRPr>
              <a:solidFill>
                <a:srgbClr val="370661"/>
              </a:solidFill>
            </a:endParaRPr>
          </a:p>
        </p:txBody>
      </p:sp>
      <p:sp>
        <p:nvSpPr>
          <p:cNvPr id="349" name="Google Shape;349;p34"/>
          <p:cNvSpPr txBox="1">
            <a:spLocks noGrp="1"/>
          </p:cNvSpPr>
          <p:nvPr>
            <p:ph type="body" idx="1"/>
          </p:nvPr>
        </p:nvSpPr>
        <p:spPr>
          <a:xfrm>
            <a:off x="399675" y="1299625"/>
            <a:ext cx="10555200" cy="5072198"/>
          </a:xfrm>
          <a:prstGeom prst="rect">
            <a:avLst/>
          </a:prstGeom>
          <a:noFill/>
          <a:ln>
            <a:noFill/>
          </a:ln>
        </p:spPr>
        <p:txBody>
          <a:bodyPr spcFirstLastPara="1" wrap="square" lIns="91425" tIns="45700" rIns="91425" bIns="45700" anchor="t" anchorCtr="0">
            <a:normAutofit fontScale="92500" lnSpcReduction="10000"/>
          </a:bodyPr>
          <a:lstStyle/>
          <a:p>
            <a:pPr marL="101600" lvl="0" indent="0">
              <a:buSzPct val="135823"/>
              <a:buNone/>
            </a:pPr>
            <a:r>
              <a:rPr lang="en-US" dirty="0">
                <a:solidFill>
                  <a:srgbClr val="262626"/>
                </a:solidFill>
                <a:latin typeface="Menlo-Regular" panose="020B0609030804020204" pitchFamily="49" charset="0"/>
              </a:rPr>
              <a:t>lst1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'b'</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'c'</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'hi’</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lst2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'x'</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6</a:t>
            </a:r>
            <a:r>
              <a:rPr lang="en-US" dirty="0">
                <a:solidFill>
                  <a:srgbClr val="262626"/>
                </a:solidFill>
                <a:latin typeface="Menlo-Regular" panose="020B0609030804020204" pitchFamily="49" charset="0"/>
              </a:rPr>
              <a:t>]</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k: 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k,v</a:t>
            </a:r>
            <a:r>
              <a:rPr lang="en-US" dirty="0">
                <a:solidFill>
                  <a:srgbClr val="262626"/>
                </a:solidFill>
                <a:latin typeface="Menlo-Regular" panose="020B0609030804020204" pitchFamily="49" charset="0"/>
              </a:rPr>
              <a:t> in lst1 }</a:t>
            </a:r>
          </a:p>
          <a:p>
            <a:pPr marL="101600" lvl="0" indent="0">
              <a:buSzPct val="135823"/>
              <a:buNone/>
            </a:pPr>
            <a:r>
              <a:rPr lang="en-US" dirty="0">
                <a:solidFill>
                  <a:srgbClr val="262626"/>
                </a:solidFill>
                <a:latin typeface="Menlo-Regular" panose="020B0609030804020204" pitchFamily="49" charset="0"/>
              </a:rPr>
              <a:t>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 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lst2 }</a:t>
            </a:r>
          </a:p>
          <a:p>
            <a:pPr marL="101600" lvl="0" indent="0">
              <a:buSzPct val="135823"/>
              <a:buNone/>
            </a:pPr>
            <a:endParaRPr lang="en-US" dirty="0">
              <a:solidFill>
                <a:srgbClr val="262626"/>
              </a:solidFill>
              <a:latin typeface="Menlo-Regular" panose="020B0609030804020204" pitchFamily="49" charset="0"/>
            </a:endParaRPr>
          </a:p>
          <a:p>
            <a:pPr marL="101600" lvl="0" indent="0">
              <a:buSzPct val="135823"/>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dict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k, v in lst1:</a:t>
            </a:r>
          </a:p>
          <a:p>
            <a:pPr marL="101600" lvl="0" indent="0">
              <a:buSzPct val="135823"/>
              <a:buNone/>
            </a:pPr>
            <a:r>
              <a:rPr lang="en-US" dirty="0">
                <a:solidFill>
                  <a:srgbClr val="262626"/>
                </a:solidFill>
                <a:latin typeface="Menlo-Regular" panose="020B0609030804020204" pitchFamily="49" charset="0"/>
              </a:rPr>
              <a:t>    d[k]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vs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translation</a:t>
            </a:r>
          </a:p>
          <a:p>
            <a:pPr marL="101600" lvl="0" indent="0">
              <a:buSzPct val="135823"/>
              <a:buNone/>
            </a:pP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lst</a:t>
            </a:r>
            <a:r>
              <a:rPr lang="en-US" dirty="0">
                <a:solidFill>
                  <a:srgbClr val="262626"/>
                </a:solidFill>
                <a:latin typeface="Menlo-Regular" panose="020B0609030804020204" pitchFamily="49" charset="0"/>
              </a:rPr>
              <a:t>:</a:t>
            </a:r>
          </a:p>
          <a:p>
            <a:pPr marL="101600" lvl="0" indent="0">
              <a:buSzPct val="135823"/>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s</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(x)</a:t>
            </a:r>
          </a:p>
          <a:p>
            <a:pPr marL="101600" lvl="0" indent="0">
              <a:buSzPct val="135823"/>
              <a:buNone/>
            </a:pPr>
            <a:r>
              <a:rPr lang="en-US" dirty="0">
                <a:solidFill>
                  <a:srgbClr val="878787"/>
                </a:solidFill>
                <a:latin typeface="Menlo-Regular" panose="020B0609030804020204" pitchFamily="49" charset="0"/>
              </a:rPr>
              <a:t># Both value of d: {'a': 1, 'b': 2, 'c': 'hi’}</a:t>
            </a:r>
          </a:p>
          <a:p>
            <a:pPr marL="101600" lvl="0" indent="0">
              <a:buSzPct val="135823"/>
              <a:buNone/>
            </a:pPr>
            <a:r>
              <a:rPr lang="en-US" dirty="0">
                <a:solidFill>
                  <a:srgbClr val="878787"/>
                </a:solidFill>
                <a:latin typeface="Menlo-Regular" panose="020B0609030804020204" pitchFamily="49" charset="0"/>
              </a:rPr>
              <a:t># Both value of d: {'x', 'a', 6} </a:t>
            </a:r>
            <a:endParaRPr sz="1900" b="1" dirty="0">
              <a:solidFill>
                <a:srgbClr val="9015F2"/>
              </a:solidFill>
              <a:highlight>
                <a:srgbClr val="EFEFEF"/>
              </a:highlight>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6" name="Google Shape;356;p35"/>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57" name="Google Shape;357;p35"/>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Iterators</a:t>
            </a:r>
            <a:endParaRPr sz="5600" b="1">
              <a:solidFill>
                <a:srgbClr val="FFFFFF"/>
              </a:solidFill>
              <a:latin typeface="Open Sans"/>
              <a:ea typeface="Open Sans"/>
              <a:cs typeface="Open Sans"/>
              <a:sym typeface="Open Sans"/>
            </a:endParaRPr>
          </a:p>
        </p:txBody>
      </p:sp>
      <p:grpSp>
        <p:nvGrpSpPr>
          <p:cNvPr id="358" name="Google Shape;358;p35"/>
          <p:cNvGrpSpPr/>
          <p:nvPr/>
        </p:nvGrpSpPr>
        <p:grpSpPr>
          <a:xfrm>
            <a:off x="4671582" y="2818037"/>
            <a:ext cx="6069981" cy="1176744"/>
            <a:chOff x="982318" y="3886200"/>
            <a:chExt cx="7875932" cy="1526851"/>
          </a:xfrm>
        </p:grpSpPr>
        <p:pic>
          <p:nvPicPr>
            <p:cNvPr id="359" name="Google Shape;359;p35"/>
            <p:cNvPicPr preferRelativeResize="0"/>
            <p:nvPr/>
          </p:nvPicPr>
          <p:blipFill rotWithShape="1">
            <a:blip r:embed="rId3">
              <a:alphaModFix/>
            </a:blip>
            <a:srcRect/>
            <a:stretch/>
          </p:blipFill>
          <p:spPr>
            <a:xfrm>
              <a:off x="6248400" y="3886200"/>
              <a:ext cx="2609850" cy="1526851"/>
            </a:xfrm>
            <a:prstGeom prst="rect">
              <a:avLst/>
            </a:prstGeom>
            <a:noFill/>
            <a:ln>
              <a:noFill/>
            </a:ln>
          </p:spPr>
        </p:pic>
        <p:pic>
          <p:nvPicPr>
            <p:cNvPr id="360" name="Google Shape;360;p35"/>
            <p:cNvPicPr preferRelativeResize="0"/>
            <p:nvPr/>
          </p:nvPicPr>
          <p:blipFill rotWithShape="1">
            <a:blip r:embed="rId3">
              <a:alphaModFix/>
            </a:blip>
            <a:srcRect/>
            <a:stretch/>
          </p:blipFill>
          <p:spPr>
            <a:xfrm>
              <a:off x="3615359" y="3886200"/>
              <a:ext cx="2609850" cy="1526851"/>
            </a:xfrm>
            <a:prstGeom prst="rect">
              <a:avLst/>
            </a:prstGeom>
            <a:noFill/>
            <a:ln>
              <a:noFill/>
            </a:ln>
          </p:spPr>
        </p:pic>
        <p:pic>
          <p:nvPicPr>
            <p:cNvPr id="361" name="Google Shape;361;p35"/>
            <p:cNvPicPr preferRelativeResize="0"/>
            <p:nvPr/>
          </p:nvPicPr>
          <p:blipFill rotWithShape="1">
            <a:blip r:embed="rId3">
              <a:alphaModFix/>
            </a:blip>
            <a:srcRect/>
            <a:stretch/>
          </p:blipFill>
          <p:spPr>
            <a:xfrm>
              <a:off x="982318" y="3886200"/>
              <a:ext cx="2609850" cy="1526851"/>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 Objects</a:t>
            </a:r>
            <a:endParaRPr>
              <a:solidFill>
                <a:srgbClr val="370661"/>
              </a:solidFill>
            </a:endParaRPr>
          </a:p>
        </p:txBody>
      </p:sp>
      <p:sp>
        <p:nvSpPr>
          <p:cNvPr id="368" name="Google Shape;368;p36"/>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a:t>Iterable objects can be used in a </a:t>
            </a:r>
            <a:r>
              <a:rPr lang="en-US" b="1">
                <a:solidFill>
                  <a:schemeClr val="dk1"/>
                </a:solidFill>
                <a:highlight>
                  <a:srgbClr val="EFEFEF"/>
                </a:highlight>
                <a:latin typeface="Roboto Mono"/>
                <a:ea typeface="Roboto Mono"/>
                <a:cs typeface="Roboto Mono"/>
                <a:sym typeface="Roboto Mono"/>
              </a:rPr>
              <a:t>for</a:t>
            </a:r>
            <a:r>
              <a:rPr lang="en-US" b="1"/>
              <a:t> loop because they have an </a:t>
            </a:r>
            <a:r>
              <a:rPr lang="en-US" b="1">
                <a:solidFill>
                  <a:schemeClr val="dk1"/>
                </a:solidFill>
                <a:highlight>
                  <a:srgbClr val="EFEFEF"/>
                </a:highlight>
                <a:latin typeface="Roboto Mono"/>
                <a:ea typeface="Roboto Mono"/>
                <a:cs typeface="Roboto Mono"/>
                <a:sym typeface="Roboto Mono"/>
              </a:rPr>
              <a:t>__iter__</a:t>
            </a:r>
            <a:r>
              <a:rPr lang="en-US" b="1"/>
              <a:t> magic method, which converts them to </a:t>
            </a:r>
            <a:r>
              <a:rPr lang="en-US" b="1">
                <a:solidFill>
                  <a:schemeClr val="dk1"/>
                </a:solidFill>
              </a:rPr>
              <a:t>iterator</a:t>
            </a:r>
            <a:r>
              <a:rPr lang="en-US" b="1"/>
              <a:t> objects: </a:t>
            </a:r>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 = [1,2,3]</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k.__iter__()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0x104f8ca50&gt;</a:t>
            </a:r>
            <a:endParaRPr>
              <a:solidFill>
                <a:srgbClr val="9015F2"/>
              </a:solidFill>
            </a:endParaRPr>
          </a:p>
          <a:p>
            <a:pPr marL="101600" lvl="0" indent="0" algn="l" rtl="0">
              <a:lnSpc>
                <a:spcPct val="90000"/>
              </a:lnSpc>
              <a:spcBef>
                <a:spcPts val="1000"/>
              </a:spcBef>
              <a:spcAft>
                <a:spcPts val="0"/>
              </a:spcAft>
              <a:buSzPts val="2000"/>
              <a:buNone/>
            </a:pPr>
            <a:endParaRPr b="1"/>
          </a:p>
          <a:p>
            <a:pPr marL="101600" lvl="0" indent="0" algn="l" rtl="0">
              <a:lnSpc>
                <a:spcPct val="90000"/>
              </a:lnSpc>
              <a:spcBef>
                <a:spcPts val="1000"/>
              </a:spcBef>
              <a:spcAft>
                <a:spcPts val="0"/>
              </a:spcAft>
              <a:buSzPts val="2000"/>
              <a:buNone/>
            </a:pPr>
            <a:r>
              <a:rPr lang="en-US" b="1"/>
              <a:t>&gt;&gt;&gt; </a:t>
            </a:r>
            <a:r>
              <a:rPr lang="en-US" b="1">
                <a:solidFill>
                  <a:schemeClr val="dk1"/>
                </a:solidFill>
                <a:highlight>
                  <a:srgbClr val="EFEFEF"/>
                </a:highlight>
                <a:latin typeface="Roboto Mono"/>
                <a:ea typeface="Roboto Mono"/>
                <a:cs typeface="Roboto Mono"/>
                <a:sym typeface="Roboto Mono"/>
              </a:rPr>
              <a:t>iter(k)</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b="1">
                <a:solidFill>
                  <a:srgbClr val="9015F2"/>
                </a:solidFill>
              </a:rPr>
              <a:t>&lt;list_iterator object at 0x104f8ca10&gt;</a:t>
            </a:r>
            <a:endParaRPr>
              <a:solidFill>
                <a:srgbClr val="9015F2"/>
              </a:solidFill>
            </a:endParaRPr>
          </a:p>
          <a:p>
            <a:pPr marL="228600" lvl="0" indent="-101600" algn="l" rtl="0">
              <a:lnSpc>
                <a:spcPct val="140000"/>
              </a:lnSpc>
              <a:spcBef>
                <a:spcPts val="0"/>
              </a:spcBef>
              <a:spcAft>
                <a:spcPts val="0"/>
              </a:spcAft>
              <a:buSzPts val="20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3200"/>
              <a:buNone/>
            </a:pPr>
            <a:r>
              <a:rPr lang="en-US" sz="3400">
                <a:solidFill>
                  <a:srgbClr val="370661"/>
                </a:solidFill>
              </a:rPr>
              <a:t>Iterators</a:t>
            </a:r>
            <a:endParaRPr>
              <a:solidFill>
                <a:srgbClr val="370661"/>
              </a:solidFill>
            </a:endParaRPr>
          </a:p>
        </p:txBody>
      </p:sp>
      <p:sp>
        <p:nvSpPr>
          <p:cNvPr id="375" name="Google Shape;375;p37"/>
          <p:cNvSpPr txBox="1">
            <a:spLocks noGrp="1"/>
          </p:cNvSpPr>
          <p:nvPr>
            <p:ph type="body" idx="1"/>
          </p:nvPr>
        </p:nvSpPr>
        <p:spPr>
          <a:xfrm>
            <a:off x="399675" y="1299625"/>
            <a:ext cx="10541346" cy="4882200"/>
          </a:xfrm>
          <a:prstGeom prst="rect">
            <a:avLst/>
          </a:prstGeom>
          <a:noFill/>
          <a:ln>
            <a:noFill/>
          </a:ln>
        </p:spPr>
        <p:txBody>
          <a:bodyPr spcFirstLastPara="1" wrap="square" lIns="91425" tIns="45700" rIns="91425" bIns="45700" anchor="t" anchorCtr="0">
            <a:normAutofit fontScale="92500" lnSpcReduction="20000"/>
          </a:bodyPr>
          <a:lstStyle/>
          <a:p>
            <a:pPr marL="457200" lvl="0" indent="-355600" algn="l" rtl="0">
              <a:lnSpc>
                <a:spcPct val="90000"/>
              </a:lnSpc>
              <a:spcBef>
                <a:spcPts val="1000"/>
              </a:spcBef>
              <a:spcAft>
                <a:spcPts val="0"/>
              </a:spcAft>
              <a:buClr>
                <a:schemeClr val="dk1"/>
              </a:buClr>
              <a:buSzPct val="108108"/>
              <a:buFont typeface="Courier New"/>
              <a:buChar char="o"/>
            </a:pPr>
            <a:r>
              <a:rPr lang="en-US" b="1"/>
              <a:t>Iterators are objects with a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 = iter(k)</a:t>
            </a:r>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next(i)</a:t>
            </a:r>
            <a:endParaRPr/>
          </a:p>
          <a:p>
            <a:pPr marL="101600" lvl="0" indent="0" algn="l" rtl="0">
              <a:lnSpc>
                <a:spcPct val="90000"/>
              </a:lnSpc>
              <a:spcBef>
                <a:spcPts val="1000"/>
              </a:spcBef>
              <a:spcAft>
                <a:spcPts val="0"/>
              </a:spcAft>
              <a:buSzPct val="108108"/>
              <a:buNone/>
            </a:pPr>
            <a:r>
              <a:rPr lang="en-US" b="1">
                <a:solidFill>
                  <a:srgbClr val="9015F2"/>
                </a:solidFill>
              </a:rPr>
              <a:t>1</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i.__next__()</a:t>
            </a:r>
            <a:endParaRPr b="1">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ct val="108108"/>
              <a:buNone/>
            </a:pPr>
            <a:r>
              <a:rPr lang="en-US" b="1">
                <a:solidFill>
                  <a:srgbClr val="9015F2"/>
                </a:solidFill>
              </a:rPr>
              <a:t>2</a:t>
            </a:r>
            <a:endParaRPr b="1">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9015F2"/>
                </a:solidFill>
              </a:rPr>
              <a:t>3</a:t>
            </a:r>
            <a:endParaRPr>
              <a:solidFill>
                <a:srgbClr val="9015F2"/>
              </a:solidFill>
            </a:endParaRPr>
          </a:p>
          <a:p>
            <a:pPr marL="101600" lvl="0" indent="0" algn="l" rtl="0">
              <a:lnSpc>
                <a:spcPct val="90000"/>
              </a:lnSpc>
              <a:spcBef>
                <a:spcPts val="1000"/>
              </a:spcBef>
              <a:spcAft>
                <a:spcPts val="0"/>
              </a:spcAft>
              <a:buSzPct val="108108"/>
              <a:buNone/>
            </a:pPr>
            <a:r>
              <a:rPr lang="en-US" b="1"/>
              <a:t>&gt;&gt;&gt; </a:t>
            </a:r>
            <a:r>
              <a:rPr lang="en-US" b="1">
                <a:solidFill>
                  <a:schemeClr val="dk1"/>
                </a:solidFill>
                <a:highlight>
                  <a:srgbClr val="EFEFEF"/>
                </a:highlight>
                <a:latin typeface="Roboto Mono"/>
                <a:ea typeface="Roboto Mono"/>
                <a:cs typeface="Roboto Mono"/>
                <a:sym typeface="Roboto Mono"/>
              </a:rPr>
              <a:t>i.next()</a:t>
            </a:r>
            <a:endParaRPr/>
          </a:p>
          <a:p>
            <a:pPr marL="101600" lvl="0" indent="0" algn="l" rtl="0">
              <a:lnSpc>
                <a:spcPct val="90000"/>
              </a:lnSpc>
              <a:spcBef>
                <a:spcPts val="1000"/>
              </a:spcBef>
              <a:spcAft>
                <a:spcPts val="0"/>
              </a:spcAft>
              <a:buSzPct val="108108"/>
              <a:buNone/>
            </a:pPr>
            <a:r>
              <a:rPr lang="en-US" b="1">
                <a:solidFill>
                  <a:srgbClr val="FF0000"/>
                </a:solidFill>
              </a:rPr>
              <a:t>Traceback (most recent call last):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  File "&lt;stdin&gt;", line 1, in &lt;module&gt;</a:t>
            </a:r>
            <a:endParaRPr>
              <a:solidFill>
                <a:srgbClr val="FF0000"/>
              </a:solidFill>
            </a:endParaRPr>
          </a:p>
          <a:p>
            <a:pPr marL="101600" lvl="0" indent="0" algn="l" rtl="0">
              <a:lnSpc>
                <a:spcPct val="90000"/>
              </a:lnSpc>
              <a:spcBef>
                <a:spcPts val="1000"/>
              </a:spcBef>
              <a:spcAft>
                <a:spcPts val="0"/>
              </a:spcAft>
              <a:buSzPct val="108108"/>
              <a:buNone/>
            </a:pPr>
            <a:r>
              <a:rPr lang="en-US" b="1">
                <a:solidFill>
                  <a:srgbClr val="FF0000"/>
                </a:solidFill>
              </a:rPr>
              <a:t>StopIteration</a:t>
            </a:r>
            <a:endParaRPr>
              <a:solidFill>
                <a:srgbClr val="FF0000"/>
              </a:solidFill>
            </a:endParaRPr>
          </a:p>
          <a:p>
            <a:pPr marL="444500" lvl="0" indent="-342900" algn="l" rtl="0">
              <a:lnSpc>
                <a:spcPct val="90000"/>
              </a:lnSpc>
              <a:spcBef>
                <a:spcPts val="1000"/>
              </a:spcBef>
              <a:spcAft>
                <a:spcPts val="0"/>
              </a:spcAft>
              <a:buSzPct val="108108"/>
              <a:buChar char="o"/>
            </a:pPr>
            <a:r>
              <a:rPr lang="en-US" b="1"/>
              <a:t>Python iterators do not have a </a:t>
            </a:r>
            <a:r>
              <a:rPr lang="en-US" b="1">
                <a:solidFill>
                  <a:schemeClr val="dk1"/>
                </a:solidFill>
                <a:highlight>
                  <a:srgbClr val="EFEFEF"/>
                </a:highlight>
                <a:latin typeface="Roboto Mono"/>
                <a:ea typeface="Roboto Mono"/>
                <a:cs typeface="Roboto Mono"/>
                <a:sym typeface="Roboto Mono"/>
              </a:rPr>
              <a:t>hasnext()</a:t>
            </a:r>
            <a:r>
              <a:rPr lang="en-US" b="1"/>
              <a:t> method!</a:t>
            </a:r>
            <a:endParaRPr/>
          </a:p>
          <a:p>
            <a:pPr marL="457200" lvl="0" indent="-355600" algn="l" rtl="0">
              <a:lnSpc>
                <a:spcPct val="90000"/>
              </a:lnSpc>
              <a:spcBef>
                <a:spcPts val="1000"/>
              </a:spcBef>
              <a:spcAft>
                <a:spcPts val="0"/>
              </a:spcAft>
              <a:buClr>
                <a:schemeClr val="dk1"/>
              </a:buClr>
              <a:buSzPct val="108108"/>
              <a:buFont typeface="Courier New"/>
              <a:buChar char="o"/>
            </a:pPr>
            <a:r>
              <a:rPr lang="en-US" b="1"/>
              <a:t>Just catch the </a:t>
            </a:r>
            <a:r>
              <a:rPr lang="en-US" b="1">
                <a:solidFill>
                  <a:schemeClr val="dk1"/>
                </a:solidFill>
                <a:highlight>
                  <a:srgbClr val="EFEFEF"/>
                </a:highlight>
                <a:latin typeface="Roboto Mono"/>
                <a:ea typeface="Roboto Mono"/>
                <a:cs typeface="Roboto Mono"/>
                <a:sym typeface="Roboto Mono"/>
              </a:rPr>
              <a:t>StopIteration</a:t>
            </a:r>
            <a:r>
              <a:rPr lang="en-US" b="1"/>
              <a:t> exception</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The truth about for… in…</a:t>
            </a:r>
            <a:endParaRPr>
              <a:solidFill>
                <a:srgbClr val="370661"/>
              </a:solidFill>
            </a:endParaRPr>
          </a:p>
        </p:txBody>
      </p:sp>
      <p:sp>
        <p:nvSpPr>
          <p:cNvPr id="382" name="Google Shape;382;p38"/>
          <p:cNvSpPr txBox="1">
            <a:spLocks noGrp="1"/>
          </p:cNvSpPr>
          <p:nvPr>
            <p:ph type="body" idx="1"/>
          </p:nvPr>
        </p:nvSpPr>
        <p:spPr>
          <a:xfrm>
            <a:off x="399675" y="1299625"/>
            <a:ext cx="10555200" cy="45774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Clr>
                <a:schemeClr val="dk1"/>
              </a:buClr>
              <a:buSzPts val="2000"/>
              <a:buFont typeface="Courier New"/>
              <a:buChar char="o"/>
            </a:pPr>
            <a:r>
              <a:rPr lang="en-US" b="1">
                <a:solidFill>
                  <a:schemeClr val="dk1"/>
                </a:solidFill>
                <a:highlight>
                  <a:srgbClr val="EFEFEF"/>
                </a:highlight>
                <a:latin typeface="Roboto Mono"/>
                <a:ea typeface="Roboto Mono"/>
                <a:cs typeface="Roboto Mono"/>
                <a:sym typeface="Roboto Mono"/>
              </a:rPr>
              <a:t>for </a:t>
            </a:r>
            <a:r>
              <a:rPr lang="en-US" b="1">
                <a:solidFill>
                  <a:srgbClr val="FF0000"/>
                </a:solidFill>
                <a:highlight>
                  <a:srgbClr val="EFEFEF"/>
                </a:highlight>
                <a:latin typeface="Roboto Mono"/>
                <a:ea typeface="Roboto Mono"/>
                <a:cs typeface="Roboto Mono"/>
                <a:sym typeface="Roboto Mono"/>
              </a:rPr>
              <a:t>&lt;item&gt;</a:t>
            </a:r>
            <a:r>
              <a:rPr lang="en-US" b="1">
                <a:solidFill>
                  <a:schemeClr val="dk1"/>
                </a:solidFill>
                <a:highlight>
                  <a:srgbClr val="EFEFEF"/>
                </a:highlight>
                <a:latin typeface="Roboto Mono"/>
                <a:ea typeface="Roboto Mono"/>
                <a:cs typeface="Roboto Mono"/>
                <a:sym typeface="Roboto Mono"/>
              </a:rPr>
              <a:t> in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a:t>
            </a:r>
            <a:br>
              <a:rPr lang="en-US" b="1">
                <a:highlight>
                  <a:srgbClr val="EFEFEF"/>
                </a:highlight>
                <a:latin typeface="Roboto Mono"/>
                <a:ea typeface="Roboto Mono"/>
                <a:cs typeface="Roboto Mono"/>
                <a:sym typeface="Roboto Mono"/>
              </a:rPr>
            </a:br>
            <a:r>
              <a:rPr lang="en-US" b="1"/>
              <a:t>     </a:t>
            </a:r>
            <a:r>
              <a:rPr lang="en-US" b="1">
                <a:solidFill>
                  <a:srgbClr val="9015F2"/>
                </a:solidFill>
                <a:highlight>
                  <a:srgbClr val="EFEFEF"/>
                </a:highlight>
                <a:latin typeface="Roboto Mono"/>
                <a:ea typeface="Roboto Mono"/>
                <a:cs typeface="Roboto Mono"/>
                <a:sym typeface="Roboto Mono"/>
              </a:rPr>
              <a:t>&lt;statements&gt;</a:t>
            </a:r>
            <a:endParaRPr/>
          </a:p>
          <a:p>
            <a:pPr marL="457200" lvl="0" indent="-228600" algn="l" rtl="0">
              <a:lnSpc>
                <a:spcPct val="90000"/>
              </a:lnSpc>
              <a:spcBef>
                <a:spcPts val="1000"/>
              </a:spcBef>
              <a:spcAft>
                <a:spcPts val="0"/>
              </a:spcAft>
              <a:buClr>
                <a:schemeClr val="dk1"/>
              </a:buClr>
              <a:buSzPts val="2000"/>
              <a:buFont typeface="Courier New"/>
              <a:buNone/>
            </a:pPr>
            <a:endParaRPr b="1"/>
          </a:p>
          <a:p>
            <a:pPr marL="457200" lvl="0" indent="-355600" algn="l" rtl="0">
              <a:lnSpc>
                <a:spcPct val="90000"/>
              </a:lnSpc>
              <a:spcBef>
                <a:spcPts val="1000"/>
              </a:spcBef>
              <a:spcAft>
                <a:spcPts val="0"/>
              </a:spcAft>
              <a:buClr>
                <a:schemeClr val="dk1"/>
              </a:buClr>
              <a:buSzPts val="2000"/>
              <a:buFont typeface="Courier New"/>
              <a:buChar char="o"/>
            </a:pPr>
            <a:r>
              <a:rPr lang="en-US" b="1"/>
              <a:t>First line is just syntactic sugar for: </a:t>
            </a:r>
            <a:endParaRPr/>
          </a:p>
          <a:p>
            <a:pPr marL="914400" lvl="1" indent="-355600" algn="l" rtl="0">
              <a:lnSpc>
                <a:spcPct val="90000"/>
              </a:lnSpc>
              <a:spcBef>
                <a:spcPts val="500"/>
              </a:spcBef>
              <a:spcAft>
                <a:spcPts val="0"/>
              </a:spcAft>
              <a:buSzPts val="2000"/>
              <a:buChar char="▪"/>
            </a:pPr>
            <a:r>
              <a:rPr lang="en-US"/>
              <a:t>1. Initialize: Call </a:t>
            </a:r>
            <a:r>
              <a:rPr lang="en-US" b="1">
                <a:solidFill>
                  <a:srgbClr val="7030A0"/>
                </a:solidFill>
                <a:highlight>
                  <a:srgbClr val="EFEFEF"/>
                </a:highlight>
                <a:latin typeface="Roboto Mono"/>
                <a:ea typeface="Roboto Mono"/>
                <a:cs typeface="Roboto Mono"/>
                <a:sym typeface="Roboto Mono"/>
              </a:rPr>
              <a:t>&lt;iterable&gt;</a:t>
            </a:r>
            <a:r>
              <a:rPr lang="en-US" b="1">
                <a:solidFill>
                  <a:schemeClr val="dk1"/>
                </a:solidFill>
                <a:highlight>
                  <a:srgbClr val="EFEFEF"/>
                </a:highlight>
                <a:latin typeface="Roboto Mono"/>
                <a:ea typeface="Roboto Mono"/>
                <a:cs typeface="Roboto Mono"/>
                <a:sym typeface="Roboto Mono"/>
              </a:rPr>
              <a:t>.__iter__()</a:t>
            </a:r>
            <a:r>
              <a:rPr lang="en-US" b="1"/>
              <a:t> </a:t>
            </a:r>
            <a:r>
              <a:rPr lang="en-US"/>
              <a:t>to create an </a:t>
            </a:r>
            <a:r>
              <a:rPr lang="en-US" i="1"/>
              <a:t>iterator</a:t>
            </a:r>
            <a:r>
              <a:rPr lang="en-US"/>
              <a:t> </a:t>
            </a:r>
            <a:endParaRPr/>
          </a:p>
          <a:p>
            <a:pPr marL="457200" lvl="0" indent="-355600" algn="l" rtl="0">
              <a:lnSpc>
                <a:spcPct val="90000"/>
              </a:lnSpc>
              <a:spcBef>
                <a:spcPts val="1000"/>
              </a:spcBef>
              <a:spcAft>
                <a:spcPts val="0"/>
              </a:spcAft>
              <a:buClr>
                <a:schemeClr val="dk1"/>
              </a:buClr>
              <a:buSzPts val="2000"/>
              <a:buFont typeface="Courier New"/>
              <a:buChar char="o"/>
            </a:pPr>
            <a:r>
              <a:rPr lang="en-US"/>
              <a:t>Each iteration:</a:t>
            </a:r>
            <a:endParaRPr/>
          </a:p>
          <a:p>
            <a:pPr marL="914400" lvl="1" indent="-355600" algn="l" rtl="0">
              <a:lnSpc>
                <a:spcPct val="90000"/>
              </a:lnSpc>
              <a:spcBef>
                <a:spcPts val="500"/>
              </a:spcBef>
              <a:spcAft>
                <a:spcPts val="0"/>
              </a:spcAft>
              <a:buSzPts val="2000"/>
              <a:buChar char="▪"/>
            </a:pPr>
            <a:r>
              <a:rPr lang="en-US"/>
              <a:t>2. Call </a:t>
            </a:r>
            <a:r>
              <a:rPr lang="en-US" b="1">
                <a:solidFill>
                  <a:schemeClr val="dk1"/>
                </a:solidFill>
                <a:highlight>
                  <a:srgbClr val="EFEFEF"/>
                </a:highlight>
                <a:latin typeface="Roboto Mono"/>
                <a:ea typeface="Roboto Mono"/>
                <a:cs typeface="Roboto Mono"/>
                <a:sym typeface="Roboto Mono"/>
              </a:rPr>
              <a:t>iterator.__next__()</a:t>
            </a:r>
            <a:r>
              <a:rPr lang="en-US" b="1"/>
              <a:t> </a:t>
            </a:r>
            <a:r>
              <a:rPr lang="en-US"/>
              <a:t>and bind </a:t>
            </a:r>
            <a:r>
              <a:rPr lang="en-US" b="1">
                <a:solidFill>
                  <a:schemeClr val="dk1"/>
                </a:solidFill>
                <a:highlight>
                  <a:srgbClr val="EFEFEF"/>
                </a:highlight>
                <a:latin typeface="Roboto Mono"/>
                <a:ea typeface="Roboto Mono"/>
                <a:cs typeface="Roboto Mono"/>
                <a:sym typeface="Roboto Mono"/>
              </a:rPr>
              <a:t>&lt;item&gt;</a:t>
            </a:r>
            <a:endParaRPr/>
          </a:p>
          <a:p>
            <a:pPr marL="914400" lvl="1" indent="-355600" algn="l" rtl="0">
              <a:lnSpc>
                <a:spcPct val="90000"/>
              </a:lnSpc>
              <a:spcBef>
                <a:spcPts val="500"/>
              </a:spcBef>
              <a:spcAft>
                <a:spcPts val="0"/>
              </a:spcAft>
              <a:buSzPts val="2000"/>
              <a:buChar char="▪"/>
            </a:pPr>
            <a:r>
              <a:rPr lang="en-US"/>
              <a:t>2a. Catch </a:t>
            </a:r>
            <a:r>
              <a:rPr lang="en-US" b="1">
                <a:solidFill>
                  <a:schemeClr val="dk1"/>
                </a:solidFill>
                <a:highlight>
                  <a:srgbClr val="EFEFEF"/>
                </a:highlight>
                <a:latin typeface="Roboto Mono"/>
                <a:ea typeface="Roboto Mono"/>
                <a:cs typeface="Roboto Mono"/>
                <a:sym typeface="Roboto Mono"/>
              </a:rPr>
              <a:t>StopIteration</a:t>
            </a:r>
            <a:r>
              <a:rPr lang="en-US" b="1"/>
              <a:t> </a:t>
            </a:r>
            <a:r>
              <a:rPr lang="en-US"/>
              <a:t>exceptions</a:t>
            </a:r>
            <a:endParaRPr/>
          </a:p>
          <a:p>
            <a:pPr marL="914400" lvl="1" indent="-228600" algn="l" rtl="0">
              <a:lnSpc>
                <a:spcPct val="90000"/>
              </a:lnSpc>
              <a:spcBef>
                <a:spcPts val="500"/>
              </a:spcBef>
              <a:spcAft>
                <a:spcPts val="0"/>
              </a:spcAft>
              <a:buSzPts val="2000"/>
              <a:buNone/>
            </a:pP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iterable:  has</a:t>
            </a:r>
            <a:r>
              <a:rPr lang="en-US" b="1">
                <a:solidFill>
                  <a:schemeClr val="dk1"/>
                </a:solidFill>
              </a:rPr>
              <a:t> </a:t>
            </a:r>
            <a:r>
              <a:rPr lang="en-US" b="1">
                <a:solidFill>
                  <a:schemeClr val="dk1"/>
                </a:solidFill>
                <a:highlight>
                  <a:srgbClr val="EFEFEF"/>
                </a:highlight>
                <a:latin typeface="Roboto Mono"/>
                <a:ea typeface="Roboto Mono"/>
                <a:cs typeface="Roboto Mono"/>
                <a:sym typeface="Roboto Mono"/>
              </a:rPr>
              <a:t>__iter__</a:t>
            </a:r>
            <a:r>
              <a:rPr lang="en-US" b="1"/>
              <a:t> method</a:t>
            </a:r>
            <a:endParaRPr/>
          </a:p>
          <a:p>
            <a:pPr marL="914400" lvl="1" indent="-355600" algn="l" rtl="0">
              <a:lnSpc>
                <a:spcPct val="90000"/>
              </a:lnSpc>
              <a:spcBef>
                <a:spcPts val="500"/>
              </a:spcBef>
              <a:spcAft>
                <a:spcPts val="0"/>
              </a:spcAft>
              <a:buSzPts val="2000"/>
              <a:buChar char="▪"/>
            </a:pPr>
            <a:r>
              <a:rPr lang="en-US"/>
              <a:t>which returns an iterator obj</a:t>
            </a:r>
            <a:endParaRPr/>
          </a:p>
          <a:p>
            <a:pPr marL="457200" lvl="0" indent="-355600" algn="l" rtl="0">
              <a:lnSpc>
                <a:spcPct val="90000"/>
              </a:lnSpc>
              <a:spcBef>
                <a:spcPts val="1000"/>
              </a:spcBef>
              <a:spcAft>
                <a:spcPts val="0"/>
              </a:spcAft>
              <a:buClr>
                <a:schemeClr val="dk1"/>
              </a:buClr>
              <a:buSzPts val="2000"/>
              <a:buFont typeface="Courier New"/>
              <a:buChar char="o"/>
            </a:pPr>
            <a:r>
              <a:rPr lang="en-US" b="1"/>
              <a:t>To be iterator: has </a:t>
            </a:r>
            <a:r>
              <a:rPr lang="en-US" b="1">
                <a:solidFill>
                  <a:schemeClr val="dk1"/>
                </a:solidFill>
                <a:highlight>
                  <a:srgbClr val="EFEFEF"/>
                </a:highlight>
                <a:latin typeface="Roboto Mono"/>
                <a:ea typeface="Roboto Mono"/>
                <a:cs typeface="Roboto Mono"/>
                <a:sym typeface="Roboto Mono"/>
              </a:rPr>
              <a:t>__next__</a:t>
            </a:r>
            <a:r>
              <a:rPr lang="en-US" b="1"/>
              <a:t> method</a:t>
            </a:r>
            <a:endParaRPr/>
          </a:p>
          <a:p>
            <a:pPr marL="914400" lvl="1" indent="-355600" algn="l" rtl="0">
              <a:lnSpc>
                <a:spcPct val="90000"/>
              </a:lnSpc>
              <a:spcBef>
                <a:spcPts val="500"/>
              </a:spcBef>
              <a:spcAft>
                <a:spcPts val="0"/>
              </a:spcAft>
              <a:buSzPts val="2000"/>
              <a:buChar char="▪"/>
            </a:pPr>
            <a:r>
              <a:rPr lang="en-US"/>
              <a:t>which throws </a:t>
            </a:r>
            <a:r>
              <a:rPr lang="en-US" b="1">
                <a:solidFill>
                  <a:schemeClr val="dk1"/>
                </a:solidFill>
                <a:highlight>
                  <a:srgbClr val="EFEFEF"/>
                </a:highlight>
                <a:latin typeface="Roboto Mono"/>
                <a:ea typeface="Roboto Mono"/>
                <a:cs typeface="Roboto Mono"/>
                <a:sym typeface="Roboto Mono"/>
              </a:rPr>
              <a:t>StopIteration</a:t>
            </a:r>
            <a:r>
              <a:rPr lang="en-US"/>
              <a:t> when done</a:t>
            </a:r>
            <a:endParaRPr/>
          </a:p>
          <a:p>
            <a:pPr marL="457200" lvl="0" indent="-228600" algn="l" rtl="0">
              <a:lnSpc>
                <a:spcPct val="90000"/>
              </a:lnSpc>
              <a:spcBef>
                <a:spcPts val="1000"/>
              </a:spcBef>
              <a:spcAft>
                <a:spcPts val="0"/>
              </a:spcAft>
              <a:buSzPts val="2000"/>
              <a:buNone/>
            </a:pPr>
            <a:endParaRPr b="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An Iterator Class</a:t>
            </a:r>
            <a:endParaRPr>
              <a:solidFill>
                <a:srgbClr val="370661"/>
              </a:solidFill>
            </a:endParaRPr>
          </a:p>
        </p:txBody>
      </p:sp>
      <p:sp>
        <p:nvSpPr>
          <p:cNvPr id="389" name="Google Shape;389;p39"/>
          <p:cNvSpPr txBox="1">
            <a:spLocks noGrp="1"/>
          </p:cNvSpPr>
          <p:nvPr>
            <p:ph type="body" idx="1"/>
          </p:nvPr>
        </p:nvSpPr>
        <p:spPr>
          <a:xfrm>
            <a:off x="399675" y="1299625"/>
            <a:ext cx="10541346" cy="5034600"/>
          </a:xfrm>
          <a:prstGeom prst="rect">
            <a:avLst/>
          </a:prstGeom>
          <a:noFill/>
          <a:ln>
            <a:noFill/>
          </a:ln>
        </p:spPr>
        <p:txBody>
          <a:bodyPr spcFirstLastPara="1" wrap="square" lIns="91425" tIns="45700" rIns="91425" bIns="45700" anchor="t" anchorCtr="0">
            <a:normAutofit fontScale="85000" lnSpcReduction="20000"/>
          </a:bodyPr>
          <a:lstStyle/>
          <a:p>
            <a:pPr marL="101600" lvl="0" indent="0">
              <a:buSzPct val="119047"/>
              <a:buNone/>
            </a:pPr>
            <a:r>
              <a:rPr lang="en-US" sz="2400" dirty="0">
                <a:solidFill>
                  <a:srgbClr val="0A5287"/>
                </a:solidFill>
                <a:latin typeface="Menlo-Regular" panose="020B0609030804020204" pitchFamily="49" charset="0"/>
              </a:rPr>
              <a:t>class</a:t>
            </a:r>
            <a:r>
              <a:rPr lang="en-US" sz="2400" dirty="0">
                <a:solidFill>
                  <a:srgbClr val="262626"/>
                </a:solidFill>
                <a:latin typeface="Menlo-Regular" panose="020B0609030804020204" pitchFamily="49" charset="0"/>
              </a:rPr>
              <a:t> </a:t>
            </a:r>
            <a:r>
              <a:rPr lang="en-US" sz="2400" dirty="0">
                <a:solidFill>
                  <a:srgbClr val="149D75"/>
                </a:solidFill>
                <a:latin typeface="Menlo-Regular" panose="020B0609030804020204" pitchFamily="49" charset="0"/>
              </a:rPr>
              <a:t>Reverse</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C8333F"/>
                </a:solidFill>
                <a:latin typeface="Menlo-Regular" panose="020B0609030804020204" pitchFamily="49" charset="0"/>
              </a:rPr>
              <a:t>"Iterator for looping over a sequence backwards”</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init</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data</a:t>
            </a: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len</a:t>
            </a:r>
            <a:r>
              <a:rPr lang="en-US" sz="2400" dirty="0">
                <a:solidFill>
                  <a:srgbClr val="262626"/>
                </a:solidFill>
                <a:latin typeface="Menlo-Regular" panose="020B0609030804020204" pitchFamily="49" charset="0"/>
              </a:rPr>
              <a:t>(data)</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__next__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if</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0</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raise</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StopIteration</a:t>
            </a:r>
            <a:endParaRPr lang="en-US" sz="2400" dirty="0">
              <a:solidFill>
                <a:srgbClr val="285453"/>
              </a:solidFill>
              <a:latin typeface="Menlo-Regular" panose="020B0609030804020204" pitchFamily="49" charset="0"/>
            </a:endParaRPr>
          </a:p>
          <a:p>
            <a:pPr marL="101600" lvl="0" indent="0">
              <a:buSzPct val="119047"/>
              <a:buNone/>
            </a:pP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a:solidFill>
                  <a:srgbClr val="FC4F08"/>
                </a:solidFill>
                <a:latin typeface="Menlo-Regular" panose="020B0609030804020204" pitchFamily="49" charset="0"/>
              </a:rPr>
              <a:t>1</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data</a:t>
            </a:r>
            <a:r>
              <a:rPr lang="en-US" sz="2400" dirty="0">
                <a:solidFill>
                  <a:srgbClr val="262626"/>
                </a:solidFill>
                <a:latin typeface="Menlo-Regular" panose="020B0609030804020204" pitchFamily="49" charset="0"/>
              </a:rPr>
              <a:t>[</a:t>
            </a:r>
            <a:r>
              <a:rPr lang="en-US" sz="2400" dirty="0" err="1">
                <a:solidFill>
                  <a:srgbClr val="285453"/>
                </a:solidFill>
                <a:latin typeface="Menlo-Regular" panose="020B0609030804020204" pitchFamily="49" charset="0"/>
              </a:rPr>
              <a:t>self</a:t>
            </a:r>
            <a:r>
              <a:rPr lang="en-US" sz="2400" dirty="0" err="1">
                <a:solidFill>
                  <a:srgbClr val="434343"/>
                </a:solidFill>
                <a:latin typeface="Menlo-Regular" panose="020B0609030804020204" pitchFamily="49" charset="0"/>
              </a:rPr>
              <a:t>.</a:t>
            </a:r>
            <a:r>
              <a:rPr lang="en-US" sz="2400" dirty="0" err="1">
                <a:solidFill>
                  <a:srgbClr val="262626"/>
                </a:solidFill>
                <a:latin typeface="Menlo-Regular" panose="020B0609030804020204" pitchFamily="49" charset="0"/>
              </a:rPr>
              <a:t>index</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def</a:t>
            </a:r>
            <a:r>
              <a:rPr lang="en-US" sz="2400" dirty="0">
                <a:solidFill>
                  <a:srgbClr val="262626"/>
                </a:solidFill>
                <a:latin typeface="Menlo-Regular" panose="020B0609030804020204" pitchFamily="49" charset="0"/>
              </a:rPr>
              <a:t> </a:t>
            </a:r>
            <a:r>
              <a:rPr lang="en-US" sz="2400" dirty="0">
                <a:solidFill>
                  <a:srgbClr val="BE00FF"/>
                </a:solidFill>
                <a:latin typeface="Menlo-Regular" panose="020B0609030804020204" pitchFamily="49" charset="0"/>
              </a:rPr>
              <a:t>__</a:t>
            </a:r>
            <a:r>
              <a:rPr lang="en-US" sz="2400" dirty="0" err="1">
                <a:solidFill>
                  <a:srgbClr val="BE00FF"/>
                </a:solidFill>
                <a:latin typeface="Menlo-Regular" panose="020B0609030804020204" pitchFamily="49" charset="0"/>
              </a:rPr>
              <a:t>iter</a:t>
            </a:r>
            <a:r>
              <a:rPr lang="en-US" sz="2400" dirty="0">
                <a:solidFill>
                  <a:srgbClr val="BE00FF"/>
                </a:solidFill>
                <a:latin typeface="Menlo-Regular" panose="020B0609030804020204" pitchFamily="49" charset="0"/>
              </a:rPr>
              <a:t>__</a:t>
            </a:r>
            <a:r>
              <a:rPr lang="en-US" sz="2400" dirty="0">
                <a:solidFill>
                  <a:srgbClr val="262626"/>
                </a:solidFill>
                <a:latin typeface="Menlo-Regular" panose="020B0609030804020204" pitchFamily="49" charset="0"/>
              </a:rPr>
              <a:t>(</a:t>
            </a:r>
            <a:r>
              <a:rPr lang="en-US" sz="2400" dirty="0">
                <a:solidFill>
                  <a:srgbClr val="285453"/>
                </a:solidFill>
                <a:latin typeface="Menlo-Regular" panose="020B0609030804020204" pitchFamily="49" charset="0"/>
              </a:rPr>
              <a:t>self</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return</a:t>
            </a:r>
            <a:r>
              <a:rPr lang="en-US" sz="2400" dirty="0">
                <a:solidFill>
                  <a:srgbClr val="262626"/>
                </a:solidFill>
                <a:latin typeface="Menlo-Regular" panose="020B0609030804020204" pitchFamily="49" charset="0"/>
              </a:rPr>
              <a:t> </a:t>
            </a:r>
            <a:r>
              <a:rPr lang="en-US" sz="2400" dirty="0">
                <a:solidFill>
                  <a:srgbClr val="285453"/>
                </a:solidFill>
                <a:latin typeface="Menlo-Regular" panose="020B0609030804020204" pitchFamily="49" charset="0"/>
              </a:rPr>
              <a:t>self</a:t>
            </a:r>
          </a:p>
          <a:p>
            <a:pPr marL="101600" lvl="0" indent="0">
              <a:buSzPct val="119047"/>
              <a:buNone/>
            </a:pPr>
            <a:r>
              <a:rPr lang="en-US" sz="2400" dirty="0">
                <a:solidFill>
                  <a:srgbClr val="0A5287"/>
                </a:solidFill>
                <a:latin typeface="Menlo-Regular" panose="020B0609030804020204" pitchFamily="49" charset="0"/>
              </a:rPr>
              <a:t>for</a:t>
            </a:r>
            <a:r>
              <a:rPr lang="en-US" sz="2400" dirty="0">
                <a:solidFill>
                  <a:srgbClr val="262626"/>
                </a:solidFill>
                <a:latin typeface="Menlo-Regular" panose="020B0609030804020204" pitchFamily="49" charset="0"/>
              </a:rPr>
              <a:t> char in Reverse(</a:t>
            </a:r>
            <a:r>
              <a:rPr lang="en-US" sz="2400" dirty="0">
                <a:solidFill>
                  <a:srgbClr val="C8333F"/>
                </a:solidFill>
                <a:latin typeface="Menlo-Regular" panose="020B0609030804020204" pitchFamily="49" charset="0"/>
              </a:rPr>
              <a:t>'spam'</a:t>
            </a:r>
            <a:r>
              <a:rPr lang="en-US" sz="2400" dirty="0">
                <a:solidFill>
                  <a:srgbClr val="262626"/>
                </a:solidFill>
                <a:latin typeface="Menlo-Regular" panose="020B0609030804020204" pitchFamily="49" charset="0"/>
              </a:rPr>
              <a:t>):</a:t>
            </a:r>
          </a:p>
          <a:p>
            <a:pPr marL="101600" lvl="0" indent="0">
              <a:buSzPct val="119047"/>
              <a:buNone/>
            </a:pPr>
            <a:r>
              <a:rPr lang="en-US" sz="2400" dirty="0">
                <a:solidFill>
                  <a:srgbClr val="262626"/>
                </a:solidFill>
                <a:latin typeface="Menlo-Regular" panose="020B0609030804020204" pitchFamily="49" charset="0"/>
              </a:rPr>
              <a:t>    </a:t>
            </a:r>
            <a:r>
              <a:rPr lang="en-US" sz="2400" dirty="0">
                <a:solidFill>
                  <a:srgbClr val="0A5287"/>
                </a:solidFill>
                <a:latin typeface="Menlo-Regular" panose="020B0609030804020204" pitchFamily="49" charset="0"/>
              </a:rPr>
              <a:t>print</a:t>
            </a:r>
            <a:r>
              <a:rPr lang="en-US" sz="2400" dirty="0">
                <a:solidFill>
                  <a:srgbClr val="262626"/>
                </a:solidFill>
                <a:latin typeface="Menlo-Regular" panose="020B0609030804020204" pitchFamily="49" charset="0"/>
              </a:rPr>
              <a:t>(char)</a:t>
            </a:r>
            <a:endParaRPr sz="2400" b="1" dirty="0">
              <a:solidFill>
                <a:schemeClr val="dk1"/>
              </a:solidFill>
              <a:highlight>
                <a:srgbClr val="EFEFEF"/>
              </a:highlight>
              <a:latin typeface="Roboto Mono"/>
              <a:ea typeface="Roboto Mono"/>
              <a:cs typeface="Roboto Mono"/>
              <a:sym typeface="Roboto Mono"/>
            </a:endParaRPr>
          </a:p>
        </p:txBody>
      </p:sp>
      <p:sp>
        <p:nvSpPr>
          <p:cNvPr id="2" name="Rectangle 1">
            <a:extLst>
              <a:ext uri="{FF2B5EF4-FFF2-40B4-BE49-F238E27FC236}">
                <a16:creationId xmlns:a16="http://schemas.microsoft.com/office/drawing/2014/main" id="{A1836F67-7D9D-4C49-9AEA-B9F1F6882590}"/>
              </a:ext>
            </a:extLst>
          </p:cNvPr>
          <p:cNvSpPr/>
          <p:nvPr/>
        </p:nvSpPr>
        <p:spPr>
          <a:xfrm>
            <a:off x="10616319" y="5048384"/>
            <a:ext cx="338554" cy="1323439"/>
          </a:xfrm>
          <a:prstGeom prst="rect">
            <a:avLst/>
          </a:prstGeom>
        </p:spPr>
        <p:txBody>
          <a:bodyPr wrap="none">
            <a:spAutoFit/>
          </a:bodyPr>
          <a:lstStyle/>
          <a:p>
            <a:r>
              <a:rPr lang="en-US" sz="2000" b="1" dirty="0">
                <a:solidFill>
                  <a:srgbClr val="262626"/>
                </a:solidFill>
                <a:latin typeface="Menlo-Regular" panose="020B0609030804020204" pitchFamily="49" charset="0"/>
              </a:rPr>
              <a:t>m</a:t>
            </a:r>
          </a:p>
          <a:p>
            <a:r>
              <a:rPr lang="en-US" sz="2000" b="1" dirty="0">
                <a:solidFill>
                  <a:srgbClr val="262626"/>
                </a:solidFill>
                <a:latin typeface="Menlo-Regular" panose="020B0609030804020204" pitchFamily="49" charset="0"/>
              </a:rPr>
              <a:t>a</a:t>
            </a:r>
          </a:p>
          <a:p>
            <a:r>
              <a:rPr lang="en-US" sz="2000" b="1" dirty="0">
                <a:solidFill>
                  <a:srgbClr val="262626"/>
                </a:solidFill>
                <a:latin typeface="Menlo-Regular" panose="020B0609030804020204" pitchFamily="49" charset="0"/>
              </a:rPr>
              <a:t>p</a:t>
            </a:r>
          </a:p>
          <a:p>
            <a:r>
              <a:rPr lang="en-US" sz="2000" b="1" dirty="0">
                <a:solidFill>
                  <a:srgbClr val="262626"/>
                </a:solidFill>
                <a:latin typeface="Menlo-Regular" panose="020B0609030804020204" pitchFamily="49" charset="0"/>
              </a:rPr>
              <a:t>s</a:t>
            </a:r>
            <a:endParaRPr lang="en-US" sz="2000"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Iterators use memory efficiently</a:t>
            </a:r>
            <a:endParaRPr>
              <a:solidFill>
                <a:srgbClr val="370661"/>
              </a:solidFill>
            </a:endParaRPr>
          </a:p>
        </p:txBody>
      </p:sp>
      <p:sp>
        <p:nvSpPr>
          <p:cNvPr id="397" name="Google Shape;397;p40"/>
          <p:cNvSpPr txBox="1">
            <a:spLocks noGrp="1"/>
          </p:cNvSpPr>
          <p:nvPr>
            <p:ph type="body" idx="1"/>
          </p:nvPr>
        </p:nvSpPr>
        <p:spPr>
          <a:xfrm>
            <a:off x="399675" y="1299625"/>
            <a:ext cx="10541346" cy="499303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sz="1800" b="1" dirty="0" err="1">
                <a:solidFill>
                  <a:schemeClr val="dk1"/>
                </a:solidFill>
                <a:highlight>
                  <a:srgbClr val="EFEFEF"/>
                </a:highlight>
                <a:latin typeface="Roboto Mono"/>
                <a:ea typeface="Roboto Mono"/>
                <a:cs typeface="Roboto Mono"/>
                <a:sym typeface="Roboto Mono"/>
              </a:rPr>
              <a:t>Eg</a:t>
            </a:r>
            <a:r>
              <a:rPr lang="en-US" sz="1800" b="1" dirty="0">
                <a:solidFill>
                  <a:schemeClr val="dk1"/>
                </a:solidFill>
                <a:highlight>
                  <a:srgbClr val="EFEFEF"/>
                </a:highlight>
                <a:latin typeface="Roboto Mono"/>
                <a:ea typeface="Roboto Mono"/>
                <a:cs typeface="Roboto Mono"/>
                <a:sym typeface="Roboto Mono"/>
              </a:rPr>
              <a:t>: File Objects</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   # returns iterator</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dirty="0"/>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IMPORT SYS</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PRINT(SYS.PATH)</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X = 2</a:t>
            </a:r>
            <a:endParaRPr sz="1800" b="1" dirty="0">
              <a:solidFill>
                <a:srgbClr val="9015F2"/>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9015F2"/>
                </a:solidFill>
                <a:highlight>
                  <a:srgbClr val="EFEFEF"/>
                </a:highlight>
                <a:latin typeface="Roboto Mono"/>
                <a:ea typeface="Roboto Mono"/>
                <a:cs typeface="Roboto Mono"/>
                <a:sym typeface="Roboto Mono"/>
              </a:rPr>
              <a:t>PRINT(2 ** 3)</a:t>
            </a:r>
            <a:endParaRPr dirty="0"/>
          </a:p>
          <a:p>
            <a:pPr marL="101600" lvl="0" indent="0" algn="l" rtl="0">
              <a:lnSpc>
                <a:spcPct val="90000"/>
              </a:lnSpc>
              <a:spcBef>
                <a:spcPts val="1000"/>
              </a:spcBef>
              <a:spcAft>
                <a:spcPts val="0"/>
              </a:spcAft>
              <a:buSzPts val="2000"/>
              <a:buNone/>
            </a:pP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rgbClr val="FF0000"/>
                </a:solidFill>
                <a:highlight>
                  <a:srgbClr val="EFEFEF"/>
                </a:highlight>
                <a:latin typeface="Roboto Mono"/>
                <a:ea typeface="Roboto Mono"/>
                <a:cs typeface="Roboto Mono"/>
                <a:sym typeface="Roboto Mono"/>
              </a:rPr>
              <a:t>instead of</a:t>
            </a:r>
            <a:endParaRPr dirty="0"/>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&gt;&gt;&gt; for line in open(“</a:t>
            </a:r>
            <a:r>
              <a:rPr lang="en-US" sz="1800" b="1" dirty="0" err="1">
                <a:solidFill>
                  <a:schemeClr val="dk1"/>
                </a:solidFill>
                <a:highlight>
                  <a:srgbClr val="EFEFEF"/>
                </a:highlight>
                <a:latin typeface="Roboto Mono"/>
                <a:ea typeface="Roboto Mono"/>
                <a:cs typeface="Roboto Mono"/>
                <a:sym typeface="Roboto Mono"/>
              </a:rPr>
              <a:t>script.py</a:t>
            </a:r>
            <a:r>
              <a:rPr lang="en-US" sz="1800" b="1" dirty="0">
                <a:solidFill>
                  <a:schemeClr val="dk1"/>
                </a:solidFill>
                <a:highlight>
                  <a:srgbClr val="EFEFEF"/>
                </a:highlight>
                <a:latin typeface="Roboto Mono"/>
                <a:ea typeface="Roboto Mono"/>
                <a:cs typeface="Roboto Mono"/>
                <a:sym typeface="Roboto Mono"/>
              </a:rPr>
              <a:t>”).</a:t>
            </a:r>
            <a:r>
              <a:rPr lang="en-US" sz="1800" b="1" dirty="0" err="1">
                <a:solidFill>
                  <a:schemeClr val="dk1"/>
                </a:solidFill>
                <a:highlight>
                  <a:srgbClr val="EFEFEF"/>
                </a:highlight>
                <a:latin typeface="Roboto Mono"/>
                <a:ea typeface="Roboto Mono"/>
                <a:cs typeface="Roboto Mono"/>
                <a:sym typeface="Roboto Mono"/>
              </a:rPr>
              <a:t>readlines</a:t>
            </a:r>
            <a:r>
              <a:rPr lang="en-US" sz="1800" b="1" dirty="0">
                <a:solidFill>
                  <a:schemeClr val="dk1"/>
                </a:solidFill>
                <a:highlight>
                  <a:srgbClr val="EFEFEF"/>
                </a:highlight>
                <a:latin typeface="Roboto Mono"/>
                <a:ea typeface="Roboto Mono"/>
                <a:cs typeface="Roboto Mono"/>
                <a:sym typeface="Roboto Mono"/>
              </a:rPr>
              <a:t>(): #returns list </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     print(</a:t>
            </a:r>
            <a:r>
              <a:rPr lang="en-US" sz="1800" b="1" dirty="0" err="1">
                <a:solidFill>
                  <a:schemeClr val="dk1"/>
                </a:solidFill>
                <a:highlight>
                  <a:srgbClr val="EFEFEF"/>
                </a:highlight>
                <a:latin typeface="Roboto Mono"/>
                <a:ea typeface="Roboto Mono"/>
                <a:cs typeface="Roboto Mono"/>
                <a:sym typeface="Roboto Mono"/>
              </a:rPr>
              <a:t>line.upper</a:t>
            </a: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101600" lvl="0" indent="0" algn="l" rtl="0">
              <a:lnSpc>
                <a:spcPct val="90000"/>
              </a:lnSpc>
              <a:spcBef>
                <a:spcPts val="1000"/>
              </a:spcBef>
              <a:spcAft>
                <a:spcPts val="0"/>
              </a:spcAft>
              <a:buSzPts val="2000"/>
              <a:buNone/>
            </a:pPr>
            <a:r>
              <a:rPr lang="en-US" sz="1800" b="1" dirty="0">
                <a:solidFill>
                  <a:schemeClr val="dk1"/>
                </a:solidFill>
                <a:highlight>
                  <a:srgbClr val="EFEFEF"/>
                </a:highlight>
                <a:latin typeface="Roboto Mono"/>
                <a:ea typeface="Roboto Mono"/>
                <a:cs typeface="Roboto Mono"/>
                <a:sym typeface="Roboto Mono"/>
              </a:rPr>
              <a:t>...</a:t>
            </a:r>
            <a:endParaRPr sz="1800" b="1" dirty="0">
              <a:solidFill>
                <a:schemeClr val="dk1"/>
              </a:solidFill>
              <a:highlight>
                <a:srgbClr val="EFEFEF"/>
              </a:highlight>
              <a:latin typeface="Roboto Mono"/>
              <a:ea typeface="Roboto Mono"/>
              <a:cs typeface="Roboto Mono"/>
              <a:sym typeface="Roboto Mono"/>
            </a:endParaRPr>
          </a:p>
          <a:p>
            <a:pPr marL="0" lvl="0" indent="0" algn="l" rtl="0">
              <a:lnSpc>
                <a:spcPct val="140000"/>
              </a:lnSpc>
              <a:spcBef>
                <a:spcPts val="0"/>
              </a:spcBef>
              <a:spcAft>
                <a:spcPts val="0"/>
              </a:spcAft>
              <a:buSzPts val="20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6"/>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REPL Environment</a:t>
            </a:r>
            <a:endParaRPr>
              <a:solidFill>
                <a:srgbClr val="370661"/>
              </a:solidFill>
            </a:endParaRPr>
          </a:p>
        </p:txBody>
      </p:sp>
      <p:sp>
        <p:nvSpPr>
          <p:cNvPr id="118" name="Google Shape;118;p6"/>
          <p:cNvSpPr txBox="1">
            <a:spLocks noGrp="1"/>
          </p:cNvSpPr>
          <p:nvPr>
            <p:ph type="body" idx="1"/>
          </p:nvPr>
        </p:nvSpPr>
        <p:spPr>
          <a:xfrm>
            <a:off x="397625" y="1308375"/>
            <a:ext cx="89055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dirty="0"/>
              <a:t>REPL</a:t>
            </a:r>
            <a:endParaRPr dirty="0"/>
          </a:p>
          <a:p>
            <a:pPr marL="914400" lvl="1" indent="-355600" algn="l" rtl="0">
              <a:lnSpc>
                <a:spcPct val="90000"/>
              </a:lnSpc>
              <a:spcBef>
                <a:spcPts val="500"/>
              </a:spcBef>
              <a:spcAft>
                <a:spcPts val="0"/>
              </a:spcAft>
              <a:buSzPts val="2000"/>
              <a:buChar char="▪"/>
            </a:pPr>
            <a:r>
              <a:rPr lang="en-US" dirty="0"/>
              <a:t>Read-Evaluate-Print Loop</a:t>
            </a:r>
            <a:endParaRPr dirty="0"/>
          </a:p>
          <a:p>
            <a:pPr marL="914400" lvl="1" indent="-355600" algn="l" rtl="0">
              <a:lnSpc>
                <a:spcPct val="90000"/>
              </a:lnSpc>
              <a:spcBef>
                <a:spcPts val="500"/>
              </a:spcBef>
              <a:spcAft>
                <a:spcPts val="0"/>
              </a:spcAft>
              <a:buSzPts val="2000"/>
              <a:buChar char="▪"/>
            </a:pPr>
            <a:r>
              <a:rPr lang="en-US" dirty="0"/>
              <a:t>Type “python3” in your terminal</a:t>
            </a:r>
            <a:endParaRPr dirty="0"/>
          </a:p>
          <a:p>
            <a:pPr marL="914400" lvl="1" indent="-355600" algn="l" rtl="0">
              <a:lnSpc>
                <a:spcPct val="90000"/>
              </a:lnSpc>
              <a:spcBef>
                <a:spcPts val="500"/>
              </a:spcBef>
              <a:spcAft>
                <a:spcPts val="0"/>
              </a:spcAft>
              <a:buSzPts val="2000"/>
              <a:buChar char="▪"/>
            </a:pPr>
            <a:r>
              <a:rPr lang="en-US" dirty="0"/>
              <a:t>Convenient for testing</a:t>
            </a:r>
            <a:endParaRPr dirty="0"/>
          </a:p>
        </p:txBody>
      </p:sp>
      <p:sp>
        <p:nvSpPr>
          <p:cNvPr id="121" name="Google Shape;121;p6"/>
          <p:cNvSpPr txBox="1"/>
          <p:nvPr/>
        </p:nvSpPr>
        <p:spPr>
          <a:xfrm>
            <a:off x="1310473" y="3161475"/>
            <a:ext cx="8733600" cy="27243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dirty="0">
                <a:latin typeface="Roboto Mono"/>
                <a:ea typeface="Roboto Mono"/>
                <a:cs typeface="Roboto Mono"/>
                <a:sym typeface="Roboto Mono"/>
              </a:rPr>
              <a:t>cis521x@eniac:~&gt; python3</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Python 3.4.6 (default, Mar 22 2017, 12:26:13) [GCC] on </a:t>
            </a:r>
            <a:r>
              <a:rPr lang="en-US" sz="1500" dirty="0" err="1">
                <a:latin typeface="Roboto Mono"/>
                <a:ea typeface="Roboto Mono"/>
                <a:cs typeface="Roboto Mono"/>
                <a:sym typeface="Roboto Mono"/>
              </a:rPr>
              <a:t>linux</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Type “help”, “copyright”, “credits” or license for more information.</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print('Hello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‘Hello World!'</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[2*</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for </a:t>
            </a:r>
            <a:r>
              <a:rPr lang="en-US" sz="1500" dirty="0" err="1">
                <a:latin typeface="Roboto Mono"/>
                <a:ea typeface="Roboto Mono"/>
                <a:cs typeface="Roboto Mono"/>
                <a:sym typeface="Roboto Mono"/>
              </a:rPr>
              <a:t>i</a:t>
            </a:r>
            <a:r>
              <a:rPr lang="en-US" sz="1500" dirty="0">
                <a:latin typeface="Roboto Mono"/>
                <a:ea typeface="Roboto Mono"/>
                <a:cs typeface="Roboto Mono"/>
                <a:sym typeface="Roboto Mono"/>
              </a:rPr>
              <a:t> in range(10)]</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[0, 2, 4, 6, 8, 10, 12, 14, 16, 18]</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&gt;&gt;&gt; exit()</a:t>
            </a:r>
            <a:endParaRPr sz="1500" dirty="0">
              <a:latin typeface="Roboto Mono"/>
              <a:ea typeface="Roboto Mono"/>
              <a:cs typeface="Roboto Mono"/>
              <a:sym typeface="Roboto Mono"/>
            </a:endParaRPr>
          </a:p>
          <a:p>
            <a:pPr marL="0" lvl="0" indent="0" algn="l" rtl="0">
              <a:spcBef>
                <a:spcPts val="0"/>
              </a:spcBef>
              <a:spcAft>
                <a:spcPts val="0"/>
              </a:spcAft>
              <a:buNone/>
            </a:pPr>
            <a:r>
              <a:rPr lang="en-US" sz="1500" dirty="0">
                <a:latin typeface="Roboto Mono"/>
                <a:ea typeface="Roboto Mono"/>
                <a:cs typeface="Roboto Mono"/>
                <a:sym typeface="Roboto Mono"/>
              </a:rPr>
              <a:t>cis521x@eniac:~&gt; </a:t>
            </a:r>
            <a:endParaRPr sz="1500" dirty="0">
              <a:highlight>
                <a:srgbClr val="999999"/>
              </a:highlight>
              <a:latin typeface="Roboto Mono"/>
              <a:ea typeface="Roboto Mono"/>
              <a:cs typeface="Roboto Mono"/>
              <a:sym typeface="Roboto Mono"/>
            </a:endParaRPr>
          </a:p>
        </p:txBody>
      </p:sp>
      <p:pic>
        <p:nvPicPr>
          <p:cNvPr id="10" name="Picture 9">
            <a:extLst>
              <a:ext uri="{FF2B5EF4-FFF2-40B4-BE49-F238E27FC236}">
                <a16:creationId xmlns:a16="http://schemas.microsoft.com/office/drawing/2014/main" id="{BBA550AA-8403-634A-9404-A8FB6938F2C8}"/>
              </a:ext>
            </a:extLst>
          </p:cNvPr>
          <p:cNvPicPr>
            <a:picLocks noChangeAspect="1"/>
          </p:cNvPicPr>
          <p:nvPr/>
        </p:nvPicPr>
        <p:blipFill>
          <a:blip r:embed="rId3"/>
          <a:stretch>
            <a:fillRect/>
          </a:stretch>
        </p:blipFill>
        <p:spPr>
          <a:xfrm>
            <a:off x="9692591" y="114975"/>
            <a:ext cx="1540933" cy="136859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p:nvPr/>
        </p:nvSpPr>
        <p:spPr>
          <a:xfrm>
            <a:off x="-75"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 name="Google Shape;404;p41"/>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405" name="Google Shape;405;p41"/>
          <p:cNvSpPr txBox="1"/>
          <p:nvPr/>
        </p:nvSpPr>
        <p:spPr>
          <a:xfrm>
            <a:off x="829473" y="3229975"/>
            <a:ext cx="10954200" cy="77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5600" b="1">
                <a:solidFill>
                  <a:srgbClr val="FFFFFF"/>
                </a:solidFill>
                <a:latin typeface="Open Sans"/>
                <a:ea typeface="Open Sans"/>
                <a:cs typeface="Open Sans"/>
                <a:sym typeface="Open Sans"/>
              </a:rPr>
              <a:t>Generators</a:t>
            </a:r>
            <a:endParaRPr sz="5600" b="1">
              <a:solidFill>
                <a:srgbClr val="FFFFFF"/>
              </a:solidFill>
              <a:latin typeface="Open Sans"/>
              <a:ea typeface="Open Sans"/>
              <a:cs typeface="Open Sans"/>
              <a:sym typeface="Open Sans"/>
            </a:endParaRPr>
          </a:p>
        </p:txBody>
      </p:sp>
      <p:grpSp>
        <p:nvGrpSpPr>
          <p:cNvPr id="406" name="Google Shape;406;p41"/>
          <p:cNvGrpSpPr/>
          <p:nvPr/>
        </p:nvGrpSpPr>
        <p:grpSpPr>
          <a:xfrm>
            <a:off x="6932345" y="1465473"/>
            <a:ext cx="3271172" cy="2672946"/>
            <a:chOff x="1219200" y="3556000"/>
            <a:chExt cx="2782082" cy="2273300"/>
          </a:xfrm>
        </p:grpSpPr>
        <p:pic>
          <p:nvPicPr>
            <p:cNvPr id="407" name="Google Shape;407;p41"/>
            <p:cNvPicPr preferRelativeResize="0"/>
            <p:nvPr/>
          </p:nvPicPr>
          <p:blipFill rotWithShape="1">
            <a:blip r:embed="rId3">
              <a:alphaModFix/>
            </a:blip>
            <a:srcRect/>
            <a:stretch/>
          </p:blipFill>
          <p:spPr>
            <a:xfrm>
              <a:off x="1219200" y="3733800"/>
              <a:ext cx="1271270" cy="2095500"/>
            </a:xfrm>
            <a:prstGeom prst="rect">
              <a:avLst/>
            </a:prstGeom>
            <a:noFill/>
            <a:ln>
              <a:noFill/>
            </a:ln>
          </p:spPr>
        </p:pic>
        <p:pic>
          <p:nvPicPr>
            <p:cNvPr id="408" name="Google Shape;408;p41"/>
            <p:cNvPicPr preferRelativeResize="0"/>
            <p:nvPr/>
          </p:nvPicPr>
          <p:blipFill rotWithShape="1">
            <a:blip r:embed="rId4">
              <a:alphaModFix/>
            </a:blip>
            <a:srcRect/>
            <a:stretch/>
          </p:blipFill>
          <p:spPr>
            <a:xfrm>
              <a:off x="2667000" y="3556000"/>
              <a:ext cx="1334282" cy="1177965"/>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using  </a:t>
            </a:r>
            <a:r>
              <a:rPr lang="en-US" sz="3600">
                <a:solidFill>
                  <a:srgbClr val="370661"/>
                </a:solidFill>
                <a:latin typeface="Courier"/>
                <a:ea typeface="Courier"/>
                <a:cs typeface="Courier"/>
                <a:sym typeface="Courier"/>
              </a:rPr>
              <a:t>yield</a:t>
            </a:r>
            <a:endParaRPr sz="3600" b="1">
              <a:solidFill>
                <a:srgbClr val="370661"/>
              </a:solidFill>
              <a:latin typeface="Open Sans"/>
              <a:ea typeface="Open Sans"/>
              <a:cs typeface="Open Sans"/>
              <a:sym typeface="Open Sans"/>
            </a:endParaRPr>
          </a:p>
        </p:txBody>
      </p:sp>
      <p:sp>
        <p:nvSpPr>
          <p:cNvPr id="88" name="Google Shape;88;p3"/>
          <p:cNvSpPr txBox="1">
            <a:spLocks noGrp="1"/>
          </p:cNvSpPr>
          <p:nvPr>
            <p:ph type="body" idx="1"/>
          </p:nvPr>
        </p:nvSpPr>
        <p:spPr>
          <a:xfrm>
            <a:off x="486750" y="1204200"/>
            <a:ext cx="11305500" cy="5508600"/>
          </a:xfrm>
          <a:prstGeom prst="rect">
            <a:avLst/>
          </a:prstGeom>
          <a:noFill/>
          <a:ln>
            <a:noFill/>
          </a:ln>
        </p:spPr>
        <p:txBody>
          <a:bodyPr spcFirstLastPara="1" wrap="square" lIns="91425" tIns="45700" rIns="91425" bIns="45700" anchor="t" anchorCtr="0">
            <a:normAutofit fontScale="92500" lnSpcReduction="10000"/>
          </a:bodyPr>
          <a:lstStyle/>
          <a:p>
            <a:pPr marL="457200" lvl="0" indent="-346075" algn="l" rtl="0">
              <a:lnSpc>
                <a:spcPct val="100000"/>
              </a:lnSpc>
              <a:spcBef>
                <a:spcPts val="1000"/>
              </a:spcBef>
              <a:spcAft>
                <a:spcPts val="0"/>
              </a:spcAft>
              <a:buSzPct val="100000"/>
              <a:buChar char="o"/>
            </a:pPr>
            <a:r>
              <a:rPr lang="en-US"/>
              <a:t>Generators are iterators (with </a:t>
            </a:r>
            <a:r>
              <a:rPr lang="en-US">
                <a:latin typeface="Courier"/>
                <a:ea typeface="Courier"/>
                <a:cs typeface="Courier"/>
                <a:sym typeface="Courier"/>
              </a:rPr>
              <a:t>__next()__ </a:t>
            </a:r>
            <a:r>
              <a:rPr lang="en-US"/>
              <a:t>method)</a:t>
            </a:r>
            <a:endParaRPr/>
          </a:p>
          <a:p>
            <a:pPr marL="457200" lvl="0" indent="-346075" algn="l" rtl="0">
              <a:lnSpc>
                <a:spcPct val="100000"/>
              </a:lnSpc>
              <a:spcBef>
                <a:spcPts val="1000"/>
              </a:spcBef>
              <a:spcAft>
                <a:spcPts val="0"/>
              </a:spcAft>
              <a:buSzPct val="100000"/>
              <a:buChar char="o"/>
            </a:pPr>
            <a:r>
              <a:rPr lang="en-US"/>
              <a:t>Creating Generators: </a:t>
            </a:r>
            <a:r>
              <a:rPr lang="en-US">
                <a:latin typeface="Courier New"/>
                <a:ea typeface="Courier New"/>
                <a:cs typeface="Courier New"/>
                <a:sym typeface="Courier New"/>
              </a:rPr>
              <a:t>yield</a:t>
            </a:r>
            <a:endParaRPr/>
          </a:p>
          <a:p>
            <a:pPr marL="914400" lvl="1" indent="-340201" algn="l" rtl="0">
              <a:lnSpc>
                <a:spcPct val="100000"/>
              </a:lnSpc>
              <a:spcBef>
                <a:spcPts val="500"/>
              </a:spcBef>
              <a:spcAft>
                <a:spcPts val="0"/>
              </a:spcAft>
              <a:buSzPct val="100000"/>
              <a:buChar char="▪"/>
            </a:pPr>
            <a:r>
              <a:rPr lang="en-US" sz="1900"/>
              <a:t>Functions that contain the </a:t>
            </a:r>
            <a:r>
              <a:rPr lang="en-US" sz="1900" b="1">
                <a:latin typeface="Courier New"/>
                <a:ea typeface="Courier New"/>
                <a:cs typeface="Courier New"/>
                <a:sym typeface="Courier New"/>
              </a:rPr>
              <a:t>yield</a:t>
            </a:r>
            <a:r>
              <a:rPr lang="en-US" sz="1900"/>
              <a:t> keyword </a:t>
            </a:r>
            <a:r>
              <a:rPr lang="en-US" sz="1900" b="1" i="1">
                <a:solidFill>
                  <a:srgbClr val="FF0000"/>
                </a:solidFill>
              </a:rPr>
              <a:t>automatically</a:t>
            </a:r>
            <a:r>
              <a:rPr lang="en-US" sz="1900"/>
              <a:t> return a generator when called</a:t>
            </a:r>
            <a:endParaRPr sz="1900"/>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def f(n):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   yield n+1</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a:t>
            </a:r>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'function'&gt;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type(f(5))</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&lt;class 'generator'&gt;</a:t>
            </a:r>
            <a:endParaRPr>
              <a:solidFill>
                <a:srgbClr val="E69138"/>
              </a:solidFill>
            </a:endParaRPr>
          </a:p>
          <a:p>
            <a:pPr marL="0" lvl="0" indent="0" algn="l" rtl="0">
              <a:lnSpc>
                <a:spcPct val="100000"/>
              </a:lnSpc>
              <a:spcBef>
                <a:spcPts val="1000"/>
              </a:spcBef>
              <a:spcAft>
                <a:spcPts val="0"/>
              </a:spcAft>
              <a:buSzPct val="111111"/>
              <a:buNone/>
            </a:pPr>
            <a:r>
              <a:rPr lang="en-US" sz="1800" b="1">
                <a:latin typeface="Courier New"/>
                <a:ea typeface="Courier New"/>
                <a:cs typeface="Courier New"/>
                <a:sym typeface="Courier New"/>
              </a:rPr>
              <a:t>&gt;&gt;&gt; [i for i in f(6)]</a:t>
            </a:r>
            <a:endParaRPr/>
          </a:p>
          <a:p>
            <a:pPr marL="0" lvl="0" indent="0" algn="l" rtl="0">
              <a:lnSpc>
                <a:spcPct val="100000"/>
              </a:lnSpc>
              <a:spcBef>
                <a:spcPts val="1000"/>
              </a:spcBef>
              <a:spcAft>
                <a:spcPts val="0"/>
              </a:spcAft>
              <a:buSzPct val="111111"/>
              <a:buNone/>
            </a:pPr>
            <a:r>
              <a:rPr lang="en-US" sz="1800" b="1">
                <a:solidFill>
                  <a:srgbClr val="E69138"/>
                </a:solidFill>
                <a:latin typeface="Courier New"/>
                <a:ea typeface="Courier New"/>
                <a:cs typeface="Courier New"/>
                <a:sym typeface="Courier New"/>
              </a:rPr>
              <a:t>[6, 7]</a:t>
            </a:r>
            <a:endParaRPr>
              <a:solidFill>
                <a:srgbClr val="E69138"/>
              </a:solidFill>
            </a:endParaRPr>
          </a:p>
          <a:p>
            <a:pPr marL="457200" lvl="0" indent="-457200" algn="l" rtl="0">
              <a:lnSpc>
                <a:spcPct val="100000"/>
              </a:lnSpc>
              <a:spcBef>
                <a:spcPts val="480"/>
              </a:spcBef>
              <a:spcAft>
                <a:spcPts val="0"/>
              </a:spcAft>
              <a:buClr>
                <a:srgbClr val="FF0000"/>
              </a:buClr>
              <a:buSzPct val="110000"/>
              <a:buNone/>
            </a:pPr>
            <a:endParaRPr sz="2400" b="1">
              <a:solidFill>
                <a:srgbClr val="660066"/>
              </a:solidFill>
              <a:latin typeface="Courier New"/>
              <a:ea typeface="Courier New"/>
              <a:cs typeface="Courier New"/>
              <a:sym typeface="Courier New"/>
            </a:endParaRPr>
          </a:p>
          <a:p>
            <a:pPr marL="457200" lvl="0" indent="-457200" algn="l" rtl="0">
              <a:lnSpc>
                <a:spcPct val="100000"/>
              </a:lnSpc>
              <a:spcBef>
                <a:spcPts val="480"/>
              </a:spcBef>
              <a:spcAft>
                <a:spcPts val="0"/>
              </a:spcAft>
              <a:buClr>
                <a:srgbClr val="FF0000"/>
              </a:buClr>
              <a:buSzPct val="11000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121812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What does  </a:t>
            </a:r>
            <a:r>
              <a:rPr lang="en-US" sz="3400">
                <a:solidFill>
                  <a:srgbClr val="370661"/>
                </a:solidFill>
                <a:latin typeface="Courier New"/>
                <a:ea typeface="Courier New"/>
                <a:cs typeface="Courier New"/>
                <a:sym typeface="Courier New"/>
              </a:rPr>
              <a:t>yield</a:t>
            </a:r>
            <a:r>
              <a:rPr lang="en-US" sz="3400">
                <a:solidFill>
                  <a:srgbClr val="370661"/>
                </a:solidFill>
              </a:rPr>
              <a:t>  do?</a:t>
            </a:r>
            <a:endParaRPr sz="3400" b="1">
              <a:solidFill>
                <a:srgbClr val="370661"/>
              </a:solidFill>
              <a:latin typeface="Open Sans"/>
              <a:ea typeface="Open Sans"/>
              <a:cs typeface="Open Sans"/>
              <a:sym typeface="Open Sans"/>
            </a:endParaRPr>
          </a:p>
        </p:txBody>
      </p:sp>
      <p:sp>
        <p:nvSpPr>
          <p:cNvPr id="95" name="Google Shape;95;p4"/>
          <p:cNvSpPr txBox="1">
            <a:spLocks noGrp="1"/>
          </p:cNvSpPr>
          <p:nvPr>
            <p:ph type="body" idx="1"/>
          </p:nvPr>
        </p:nvSpPr>
        <p:spPr>
          <a:xfrm>
            <a:off x="486750" y="1137175"/>
            <a:ext cx="10549500" cy="5250900"/>
          </a:xfrm>
          <a:prstGeom prst="rect">
            <a:avLst/>
          </a:prstGeom>
          <a:noFill/>
          <a:ln>
            <a:noFill/>
          </a:ln>
        </p:spPr>
        <p:txBody>
          <a:bodyPr spcFirstLastPara="1" wrap="square" lIns="91425" tIns="45700" rIns="91425" bIns="45700" anchor="t" anchorCtr="0">
            <a:normAutofit fontScale="92500" lnSpcReduction="10000"/>
          </a:bodyPr>
          <a:lstStyle/>
          <a:p>
            <a:pPr marL="457200" lvl="0" indent="-355600" algn="l" rtl="0">
              <a:lnSpc>
                <a:spcPct val="100000"/>
              </a:lnSpc>
              <a:spcBef>
                <a:spcPts val="1000"/>
              </a:spcBef>
              <a:spcAft>
                <a:spcPts val="0"/>
              </a:spcAft>
              <a:buSzPts val="2000"/>
              <a:buChar char="o"/>
            </a:pPr>
            <a:r>
              <a:rPr lang="en-US"/>
              <a:t>Each time we call the __</a:t>
            </a:r>
            <a:r>
              <a:rPr lang="en-US">
                <a:latin typeface="Courier New"/>
                <a:ea typeface="Courier New"/>
                <a:cs typeface="Courier New"/>
                <a:sym typeface="Courier New"/>
              </a:rPr>
              <a:t>next__</a:t>
            </a:r>
            <a:r>
              <a:rPr lang="en-US"/>
              <a:t> method of the generator, the method runs until it encounters a </a:t>
            </a:r>
            <a:r>
              <a:rPr lang="en-US">
                <a:latin typeface="Courier New"/>
                <a:ea typeface="Courier New"/>
                <a:cs typeface="Courier New"/>
                <a:sym typeface="Courier New"/>
              </a:rPr>
              <a:t>yield</a:t>
            </a:r>
            <a:r>
              <a:rPr lang="en-US"/>
              <a:t> statement, and then it stops and returns the value that was yielded. Next time, it resumes where it left off. </a:t>
            </a:r>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 = f(5) # no need to say f(5).__iter__()</a:t>
            </a:r>
            <a:endParaRPr sz="1900"/>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&lt;generator object f at 0x1008cc9b0&gt;</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5</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next(gen)</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6</a:t>
            </a:r>
            <a:endParaRPr sz="1900">
              <a:solidFill>
                <a:srgbClr val="E69138"/>
              </a:solidFill>
            </a:endParaRPr>
          </a:p>
          <a:p>
            <a:pPr marL="0" lvl="0" indent="0" algn="l" rtl="0">
              <a:lnSpc>
                <a:spcPct val="100000"/>
              </a:lnSpc>
              <a:spcBef>
                <a:spcPts val="1000"/>
              </a:spcBef>
              <a:spcAft>
                <a:spcPts val="0"/>
              </a:spcAft>
              <a:buSzPts val="2000"/>
              <a:buNone/>
            </a:pPr>
            <a:r>
              <a:rPr lang="en-US" sz="1900" b="1">
                <a:latin typeface="Courier New"/>
                <a:ea typeface="Courier New"/>
                <a:cs typeface="Courier New"/>
                <a:sym typeface="Courier New"/>
              </a:rPr>
              <a:t>&gt;&gt;&gt; gen.__next__() </a:t>
            </a:r>
            <a:endParaRPr sz="1900"/>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Traceback (most recent call last):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  File "&lt;stdin&gt;", line 1, in &lt;module&gt;</a:t>
            </a:r>
            <a:endParaRPr sz="1900">
              <a:solidFill>
                <a:srgbClr val="E69138"/>
              </a:solidFill>
            </a:endParaRPr>
          </a:p>
          <a:p>
            <a:pPr marL="0" lvl="0" indent="0" algn="l" rtl="0">
              <a:lnSpc>
                <a:spcPct val="100000"/>
              </a:lnSpc>
              <a:spcBef>
                <a:spcPts val="1000"/>
              </a:spcBef>
              <a:spcAft>
                <a:spcPts val="0"/>
              </a:spcAft>
              <a:buSzPts val="2000"/>
              <a:buNone/>
            </a:pPr>
            <a:r>
              <a:rPr lang="en-US" sz="1900" b="1">
                <a:solidFill>
                  <a:srgbClr val="E69138"/>
                </a:solidFill>
                <a:latin typeface="Courier New"/>
                <a:ea typeface="Courier New"/>
                <a:cs typeface="Courier New"/>
                <a:sym typeface="Courier New"/>
              </a:rPr>
              <a:t>StopIteration</a:t>
            </a: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2071798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a:t>
            </a:r>
            <a:endParaRPr sz="3400" b="1">
              <a:solidFill>
                <a:srgbClr val="370661"/>
              </a:solidFill>
              <a:latin typeface="Open Sans"/>
              <a:ea typeface="Open Sans"/>
              <a:cs typeface="Open Sans"/>
              <a:sym typeface="Open Sans"/>
            </a:endParaRPr>
          </a:p>
        </p:txBody>
      </p:sp>
      <p:sp>
        <p:nvSpPr>
          <p:cNvPr id="102" name="Google Shape;102;p5"/>
          <p:cNvSpPr txBox="1">
            <a:spLocks noGrp="1"/>
          </p:cNvSpPr>
          <p:nvPr>
            <p:ph type="body" idx="1"/>
          </p:nvPr>
        </p:nvSpPr>
        <p:spPr>
          <a:xfrm>
            <a:off x="486756" y="1137177"/>
            <a:ext cx="10549500" cy="58293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a:t>Benefits of using generators</a:t>
            </a:r>
            <a:endParaRPr/>
          </a:p>
          <a:p>
            <a:pPr marL="914400" lvl="1" indent="-355600" algn="l" rtl="0">
              <a:lnSpc>
                <a:spcPct val="90000"/>
              </a:lnSpc>
              <a:spcBef>
                <a:spcPts val="500"/>
              </a:spcBef>
              <a:spcAft>
                <a:spcPts val="0"/>
              </a:spcAft>
              <a:buSzPts val="2000"/>
              <a:buChar char="▪"/>
            </a:pPr>
            <a:r>
              <a:rPr lang="en-US"/>
              <a:t>Less code than writing a standard iterator</a:t>
            </a:r>
            <a:endParaRPr/>
          </a:p>
          <a:p>
            <a:pPr marL="914400" lvl="1" indent="-355600" algn="l" rtl="0">
              <a:lnSpc>
                <a:spcPct val="90000"/>
              </a:lnSpc>
              <a:spcBef>
                <a:spcPts val="500"/>
              </a:spcBef>
              <a:spcAft>
                <a:spcPts val="0"/>
              </a:spcAft>
              <a:buSzPts val="2000"/>
              <a:buChar char="▪"/>
            </a:pPr>
            <a:r>
              <a:rPr lang="en-US"/>
              <a:t>Maintains local state automatically</a:t>
            </a:r>
            <a:endParaRPr/>
          </a:p>
          <a:p>
            <a:pPr marL="914400" lvl="1" indent="-355600" algn="l" rtl="0">
              <a:lnSpc>
                <a:spcPct val="90000"/>
              </a:lnSpc>
              <a:spcBef>
                <a:spcPts val="500"/>
              </a:spcBef>
              <a:spcAft>
                <a:spcPts val="0"/>
              </a:spcAft>
              <a:buSzPts val="2000"/>
              <a:buChar char="▪"/>
            </a:pPr>
            <a:r>
              <a:rPr lang="en-US"/>
              <a:t>Values are computed one at a time, as they’re needed </a:t>
            </a:r>
            <a:endParaRPr/>
          </a:p>
          <a:p>
            <a:pPr marL="914400" lvl="1" indent="-355600" algn="l" rtl="0">
              <a:lnSpc>
                <a:spcPct val="90000"/>
              </a:lnSpc>
              <a:spcBef>
                <a:spcPts val="500"/>
              </a:spcBef>
              <a:spcAft>
                <a:spcPts val="0"/>
              </a:spcAft>
              <a:buSzPts val="2000"/>
              <a:buChar char="▪"/>
            </a:pPr>
            <a:r>
              <a:rPr lang="en-US"/>
              <a:t>Avoids storing the entire sequence in memory </a:t>
            </a:r>
            <a:endParaRPr/>
          </a:p>
          <a:p>
            <a:pPr marL="914400" lvl="1" indent="-355600" algn="l" rtl="0">
              <a:lnSpc>
                <a:spcPct val="90000"/>
              </a:lnSpc>
              <a:spcBef>
                <a:spcPts val="500"/>
              </a:spcBef>
              <a:spcAft>
                <a:spcPts val="0"/>
              </a:spcAft>
              <a:buSzPts val="2000"/>
              <a:buChar char="▪"/>
            </a:pPr>
            <a:r>
              <a:rPr lang="en-US"/>
              <a:t>Good for aggregating (summing, counting) items. One pass.</a:t>
            </a:r>
            <a:endParaRPr/>
          </a:p>
          <a:p>
            <a:pPr marL="914400" lvl="1" indent="-355600" algn="l" rtl="0">
              <a:lnSpc>
                <a:spcPct val="90000"/>
              </a:lnSpc>
              <a:spcBef>
                <a:spcPts val="500"/>
              </a:spcBef>
              <a:spcAft>
                <a:spcPts val="0"/>
              </a:spcAft>
              <a:buSzPts val="2000"/>
              <a:buChar char="▪"/>
            </a:pPr>
            <a:r>
              <a:rPr lang="en-US"/>
              <a:t>Crucial for infinite sequences </a:t>
            </a:r>
            <a:endParaRPr/>
          </a:p>
          <a:p>
            <a:pPr marL="914400" lvl="1" indent="-355600" algn="l" rtl="0">
              <a:lnSpc>
                <a:spcPct val="90000"/>
              </a:lnSpc>
              <a:spcBef>
                <a:spcPts val="500"/>
              </a:spcBef>
              <a:spcAft>
                <a:spcPts val="0"/>
              </a:spcAft>
              <a:buSzPts val="2000"/>
              <a:buChar char="▪"/>
            </a:pPr>
            <a:r>
              <a:rPr lang="en-US"/>
              <a:t>Bad if you need to inspect the individual values</a:t>
            </a:r>
            <a:endParaRPr>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a:solidFill>
                <a:srgbClr val="C00000"/>
              </a:solidFill>
              <a:latin typeface="Arial"/>
              <a:ea typeface="Arial"/>
              <a:cs typeface="Arial"/>
              <a:sym typeface="Arial"/>
            </a:endParaRPr>
          </a:p>
        </p:txBody>
      </p:sp>
    </p:spTree>
    <p:extLst>
      <p:ext uri="{BB962C8B-B14F-4D97-AF65-F5344CB8AC3E}">
        <p14:creationId xmlns:p14="http://schemas.microsoft.com/office/powerpoint/2010/main" val="4286956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 merging sequences</a:t>
            </a:r>
            <a:endParaRPr sz="3400" b="1">
              <a:solidFill>
                <a:srgbClr val="370661"/>
              </a:solidFill>
              <a:latin typeface="Open Sans"/>
              <a:ea typeface="Open Sans"/>
              <a:cs typeface="Open Sans"/>
              <a:sym typeface="Open Sans"/>
            </a:endParaRPr>
          </a:p>
        </p:txBody>
      </p:sp>
      <p:sp>
        <p:nvSpPr>
          <p:cNvPr id="109" name="Google Shape;109;p6"/>
          <p:cNvSpPr txBox="1">
            <a:spLocks noGrp="1"/>
          </p:cNvSpPr>
          <p:nvPr>
            <p:ph type="body" idx="1"/>
          </p:nvPr>
        </p:nvSpPr>
        <p:spPr>
          <a:xfrm>
            <a:off x="486756" y="1137177"/>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dirty="0"/>
              <a:t>Problem: merge two sorted lists, using the output as a stream (i.e. not storing it). </a:t>
            </a:r>
            <a:endParaRPr dirty="0"/>
          </a:p>
          <a:p>
            <a:pPr marL="914400" lvl="1" indent="-228600" algn="l" rtl="0">
              <a:lnSpc>
                <a:spcPct val="90000"/>
              </a:lnSpc>
              <a:spcBef>
                <a:spcPts val="500"/>
              </a:spcBef>
              <a:spcAft>
                <a:spcPts val="0"/>
              </a:spcAft>
              <a:buSzPts val="2000"/>
              <a:buNone/>
            </a:pPr>
            <a:endParaRPr dirty="0"/>
          </a:p>
          <a:p>
            <a:pPr marL="400050" lvl="1"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merge</a:t>
            </a:r>
            <a:r>
              <a:rPr lang="en-US" dirty="0">
                <a:solidFill>
                  <a:srgbClr val="262626"/>
                </a:solidFill>
                <a:latin typeface="Menlo-Regular" panose="020B0609030804020204" pitchFamily="49" charset="0"/>
              </a:rPr>
              <a:t>(l, 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(l)</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len</a:t>
            </a:r>
            <a:r>
              <a:rPr lang="en-US" dirty="0">
                <a:solidFill>
                  <a:srgbClr val="262626"/>
                </a:solidFill>
                <a:latin typeface="Menlo-Regular" panose="020B0609030804020204" pitchFamily="49" charset="0"/>
              </a:rPr>
              <a:t>(r)</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 </a:t>
            </a:r>
            <a:r>
              <a:rPr lang="en-US" dirty="0">
                <a:solidFill>
                  <a:srgbClr val="FC4F08"/>
                </a:solidFill>
                <a:latin typeface="Menlo-Regular" panose="020B0609030804020204" pitchFamily="49" charset="0"/>
              </a:rPr>
              <a:t>0</a:t>
            </a:r>
            <a:endParaRPr lang="en-US" dirty="0">
              <a:solidFill>
                <a:srgbClr val="262626"/>
              </a:solidFill>
              <a:latin typeface="Menlo-Regular" panose="020B0609030804020204" pitchFamily="49" charset="0"/>
            </a:endParaRP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 </a:t>
            </a:r>
            <a:r>
              <a:rPr lang="en-US" dirty="0">
                <a:solidFill>
                  <a:srgbClr val="FC4F08"/>
                </a:solidFill>
                <a:latin typeface="Menlo-Regular" panose="020B0609030804020204" pitchFamily="49" charset="0"/>
              </a:rPr>
              <a:t>0</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or j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rlen</a:t>
            </a:r>
            <a:r>
              <a:rPr lang="en-US" dirty="0">
                <a:solidFill>
                  <a:srgbClr val="262626"/>
                </a:solidFill>
                <a:latin typeface="Menlo-Regular" panose="020B0609030804020204" pitchFamily="49" charset="0"/>
              </a:rPr>
              <a:t> or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llen</a:t>
            </a:r>
            <a:r>
              <a:rPr lang="en-US" dirty="0">
                <a:solidFill>
                  <a:srgbClr val="262626"/>
                </a:solidFill>
                <a:latin typeface="Menlo-Regular" panose="020B0609030804020204" pitchFamily="49" charset="0"/>
              </a:rPr>
              <a:t> and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&lt;</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l[</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400050" lvl="1"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r[j]</a:t>
            </a:r>
          </a:p>
          <a:p>
            <a:pPr marL="400050" lvl="1" indent="0">
              <a:buNone/>
            </a:pPr>
            <a:r>
              <a:rPr lang="en-US" dirty="0">
                <a:solidFill>
                  <a:srgbClr val="262626"/>
                </a:solidFill>
                <a:latin typeface="Menlo-Regular" panose="020B0609030804020204" pitchFamily="49" charset="0"/>
              </a:rPr>
              <a:t>            j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endParaRPr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6945711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Using generators</a:t>
            </a:r>
            <a:endParaRPr sz="3400" b="1">
              <a:solidFill>
                <a:srgbClr val="370661"/>
              </a:solidFill>
              <a:latin typeface="Open Sans"/>
              <a:ea typeface="Open Sans"/>
              <a:cs typeface="Open Sans"/>
              <a:sym typeface="Open Sans"/>
            </a:endParaRPr>
          </a:p>
        </p:txBody>
      </p:sp>
      <p:sp>
        <p:nvSpPr>
          <p:cNvPr id="116" name="Google Shape;116;p7"/>
          <p:cNvSpPr txBox="1">
            <a:spLocks noGrp="1"/>
          </p:cNvSpPr>
          <p:nvPr>
            <p:ph type="body" idx="1"/>
          </p:nvPr>
        </p:nvSpPr>
        <p:spPr>
          <a:xfrm>
            <a:off x="486750" y="1213376"/>
            <a:ext cx="10549500" cy="55503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#g is an iterator</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2</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3</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4</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Traceback (most recent call last):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File "&lt;stdin&gt;", line 2, in &lt;module&gt;</a:t>
            </a:r>
            <a:br>
              <a:rPr lang="en-US" dirty="0">
                <a:solidFill>
                  <a:srgbClr val="878787"/>
                </a:solidFill>
                <a:latin typeface="Menlo-Regular" panose="020B0609030804020204" pitchFamily="49" charset="0"/>
              </a:rPr>
            </a:br>
            <a:r>
              <a:rPr lang="en-US" dirty="0" err="1">
                <a:solidFill>
                  <a:srgbClr val="878787"/>
                </a:solidFill>
                <a:latin typeface="Menlo-Regular" panose="020B0609030804020204" pitchFamily="49" charset="0"/>
              </a:rPr>
              <a:t>StopIteration</a:t>
            </a:r>
            <a:endParaRPr lang="en-US" dirty="0">
              <a:solidFill>
                <a:srgbClr val="878787"/>
              </a:solidFill>
              <a:latin typeface="Menlo-Regular" panose="020B0609030804020204" pitchFamily="49" charset="0"/>
            </a:endParaRPr>
          </a:p>
          <a:p>
            <a:pPr marL="0" lvl="0" indent="0">
              <a:buNone/>
            </a:pPr>
            <a:endParaRPr lang="en-US" dirty="0">
              <a:solidFill>
                <a:srgbClr val="262626"/>
              </a:solidFill>
              <a:latin typeface="Menlo-Regular" panose="020B0609030804020204" pitchFamily="49" charset="0"/>
            </a:endParaRPr>
          </a:p>
          <a:p>
            <a:pPr marL="0" lvl="0" indent="0">
              <a:buNone/>
            </a:pP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merge([</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 2, 3, 4, 5]</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093939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Generators and exceptions</a:t>
            </a:r>
            <a:endParaRPr sz="3400" b="1">
              <a:solidFill>
                <a:srgbClr val="370661"/>
              </a:solidFill>
              <a:latin typeface="Open Sans"/>
              <a:ea typeface="Open Sans"/>
              <a:cs typeface="Open Sans"/>
              <a:sym typeface="Open Sans"/>
            </a:endParaRPr>
          </a:p>
        </p:txBody>
      </p:sp>
      <p:sp>
        <p:nvSpPr>
          <p:cNvPr id="123" name="Google Shape;123;p8"/>
          <p:cNvSpPr txBox="1">
            <a:spLocks noGrp="1"/>
          </p:cNvSpPr>
          <p:nvPr>
            <p:ph type="body" idx="1"/>
          </p:nvPr>
        </p:nvSpPr>
        <p:spPr>
          <a:xfrm>
            <a:off x="486750" y="1137177"/>
            <a:ext cx="10549500" cy="5324700"/>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262626"/>
                </a:solidFill>
                <a:latin typeface="Menlo-Regular" panose="020B0609030804020204" pitchFamily="49" charset="0"/>
              </a:rPr>
              <a:t>g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merge([</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True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try</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g</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__next</a:t>
            </a:r>
            <a:r>
              <a:rPr lang="en-US" dirty="0">
                <a:solidFill>
                  <a:srgbClr val="262626"/>
                </a:solidFill>
                <a:latin typeface="Menlo-Regular" panose="020B0609030804020204" pitchFamily="49" charset="0"/>
              </a:rPr>
              <a:t>__())</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except</a:t>
            </a: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StopIteration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'Done’</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break</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1</a:t>
            </a:r>
          </a:p>
          <a:p>
            <a:pPr marL="0" lvl="0" indent="0">
              <a:buNone/>
            </a:pPr>
            <a:r>
              <a:rPr lang="en-US" dirty="0">
                <a:solidFill>
                  <a:srgbClr val="878787"/>
                </a:solidFill>
                <a:latin typeface="Menlo-Regular" panose="020B0609030804020204" pitchFamily="49" charset="0"/>
              </a:rPr>
              <a:t>2</a:t>
            </a:r>
          </a:p>
          <a:p>
            <a:pPr marL="0" lvl="0" indent="0">
              <a:buNone/>
            </a:pPr>
            <a:r>
              <a:rPr lang="en-US" dirty="0">
                <a:solidFill>
                  <a:srgbClr val="878787"/>
                </a:solidFill>
                <a:latin typeface="Menlo-Regular" panose="020B0609030804020204" pitchFamily="49" charset="0"/>
              </a:rPr>
              <a:t>3</a:t>
            </a:r>
          </a:p>
          <a:p>
            <a:pPr marL="0" lvl="0" indent="0">
              <a:buNone/>
            </a:pPr>
            <a:r>
              <a:rPr lang="en-US" dirty="0">
                <a:solidFill>
                  <a:srgbClr val="878787"/>
                </a:solidFill>
                <a:latin typeface="Menlo-Regular" panose="020B0609030804020204" pitchFamily="49" charset="0"/>
              </a:rPr>
              <a:t>4</a:t>
            </a:r>
          </a:p>
          <a:p>
            <a:pPr marL="0" lvl="0" indent="0">
              <a:buNone/>
            </a:pPr>
            <a:r>
              <a:rPr lang="en-US" dirty="0">
                <a:solidFill>
                  <a:srgbClr val="878787"/>
                </a:solidFill>
                <a:latin typeface="Menlo-Regular" panose="020B0609030804020204" pitchFamily="49" charset="0"/>
              </a:rPr>
              <a:t>5</a:t>
            </a:r>
          </a:p>
          <a:p>
            <a:pPr marL="0" lvl="0" indent="0">
              <a:buNone/>
            </a:pPr>
            <a:r>
              <a:rPr lang="en-US" dirty="0">
                <a:solidFill>
                  <a:srgbClr val="878787"/>
                </a:solidFill>
                <a:latin typeface="Menlo-Regular" panose="020B0609030804020204" pitchFamily="49" charset="0"/>
              </a:rPr>
              <a:t>Done</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574006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9"/>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accent1"/>
              </a:buClr>
              <a:buSzPts val="3200"/>
              <a:buNone/>
            </a:pPr>
            <a:r>
              <a:rPr lang="en-US" sz="3400"/>
              <a:t>Generator comprehensions</a:t>
            </a:r>
            <a:endParaRPr sz="3400" b="1">
              <a:solidFill>
                <a:srgbClr val="370661"/>
              </a:solidFill>
              <a:latin typeface="Open Sans"/>
              <a:ea typeface="Open Sans"/>
              <a:cs typeface="Open Sans"/>
              <a:sym typeface="Open Sans"/>
            </a:endParaRPr>
          </a:p>
        </p:txBody>
      </p:sp>
      <p:sp>
        <p:nvSpPr>
          <p:cNvPr id="130" name="Google Shape;130;p9"/>
          <p:cNvSpPr txBox="1">
            <a:spLocks noGrp="1"/>
          </p:cNvSpPr>
          <p:nvPr>
            <p:ph type="body" idx="1"/>
          </p:nvPr>
        </p:nvSpPr>
        <p:spPr>
          <a:xfrm>
            <a:off x="486756" y="1371600"/>
            <a:ext cx="10549603" cy="5315986"/>
          </a:xfrm>
          <a:prstGeom prst="rect">
            <a:avLst/>
          </a:prstGeom>
          <a:noFill/>
          <a:ln>
            <a:noFill/>
          </a:ln>
        </p:spPr>
        <p:txBody>
          <a:bodyPr spcFirstLastPara="1" wrap="square" lIns="91425" tIns="45700" rIns="91425" bIns="45700" anchor="t" anchorCtr="0">
            <a:normAutofit/>
          </a:bodyPr>
          <a:lstStyle/>
          <a:p>
            <a:pPr marL="101600" lvl="0" indent="0" algn="l" rtl="0">
              <a:lnSpc>
                <a:spcPct val="90000"/>
              </a:lnSpc>
              <a:spcBef>
                <a:spcPts val="1000"/>
              </a:spcBef>
              <a:spcAft>
                <a:spcPts val="0"/>
              </a:spcAft>
              <a:buSzPts val="2000"/>
              <a:buNone/>
            </a:pPr>
            <a:r>
              <a:rPr lang="en-US" dirty="0"/>
              <a:t>Review</a:t>
            </a:r>
            <a:r>
              <a:rPr lang="en-US" dirty="0">
                <a:latin typeface="Courier New"/>
                <a:ea typeface="Courier New"/>
                <a:cs typeface="Courier New"/>
                <a:sym typeface="Courier New"/>
              </a:rPr>
              <a:t>: </a:t>
            </a:r>
            <a:r>
              <a:rPr lang="en-US" b="0" dirty="0">
                <a:latin typeface="Arial"/>
                <a:ea typeface="Arial"/>
                <a:cs typeface="Arial"/>
                <a:sym typeface="Arial"/>
              </a:rPr>
              <a:t>generators are good for aggregating items.</a:t>
            </a:r>
          </a:p>
          <a:p>
            <a:pPr marL="457200" lvl="0" indent="-355600" algn="l" rtl="0">
              <a:lnSpc>
                <a:spcPct val="90000"/>
              </a:lnSpc>
              <a:spcBef>
                <a:spcPts val="1000"/>
              </a:spcBef>
              <a:spcAft>
                <a:spcPts val="0"/>
              </a:spcAft>
              <a:buSzPts val="2000"/>
              <a:buChar char="o"/>
            </a:pPr>
            <a:endParaRPr lang="en-US" dirty="0">
              <a:latin typeface="Arial"/>
              <a:cs typeface="Arial"/>
              <a:sym typeface="Arial"/>
            </a:endParaRPr>
          </a:p>
          <a:p>
            <a:pPr marL="101600" lvl="0" indent="0" algn="l" rtl="0">
              <a:lnSpc>
                <a:spcPct val="90000"/>
              </a:lnSpc>
              <a:spcBef>
                <a:spcPts val="1000"/>
              </a:spcBef>
              <a:spcAft>
                <a:spcPts val="0"/>
              </a:spcAft>
              <a:buSzPts val="2000"/>
              <a:buNone/>
            </a:pPr>
            <a:r>
              <a:rPr lang="en-US" dirty="0">
                <a:latin typeface="Arial"/>
                <a:cs typeface="Arial"/>
                <a:sym typeface="Arial"/>
              </a:rPr>
              <a:t>For example, this generator comprehension is much faster </a:t>
            </a:r>
            <a:endParaRPr dirty="0"/>
          </a:p>
          <a:p>
            <a:pPr marL="0" lvl="0" indent="0" algn="l" rtl="0">
              <a:lnSpc>
                <a:spcPct val="90000"/>
              </a:lnSpc>
              <a:spcBef>
                <a:spcPts val="1000"/>
              </a:spcBef>
              <a:spcAft>
                <a:spcPts val="0"/>
              </a:spcAft>
              <a:buSzPts val="2000"/>
              <a:buNone/>
            </a:pPr>
            <a:endParaRPr lang="en-US" dirty="0">
              <a:latin typeface="Courier New"/>
              <a:ea typeface="Courier New"/>
              <a:cs typeface="Courier New"/>
              <a:sym typeface="Courier New"/>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p>
          <a:p>
            <a:pPr marL="0" indent="0">
              <a:buNone/>
            </a:pPr>
            <a:endParaRPr lang="en-US" dirty="0">
              <a:latin typeface="Arial"/>
              <a:cs typeface="Arial"/>
              <a:sym typeface="Arial"/>
            </a:endParaRPr>
          </a:p>
          <a:p>
            <a:pPr marL="0" indent="0">
              <a:buNone/>
            </a:pPr>
            <a:r>
              <a:rPr lang="en-US" dirty="0">
                <a:latin typeface="Arial"/>
                <a:cs typeface="Arial"/>
                <a:sym typeface="Arial"/>
              </a:rPr>
              <a:t>Than version this which creates the whole list first</a:t>
            </a:r>
            <a:endParaRPr lang="en-US" dirty="0"/>
          </a:p>
          <a:p>
            <a:pPr marL="0" lvl="0" indent="0">
              <a:buNone/>
            </a:pPr>
            <a:endParaRPr lang="en-US" dirty="0">
              <a:solidFill>
                <a:srgbClr val="285453"/>
              </a:solidFill>
              <a:latin typeface="Menlo-Regular" panose="020B0609030804020204" pitchFamily="49" charset="0"/>
            </a:endParaRPr>
          </a:p>
          <a:p>
            <a:pPr marL="0" lvl="0" indent="0">
              <a:buNone/>
            </a:pPr>
            <a:r>
              <a:rPr lang="en-US" dirty="0">
                <a:solidFill>
                  <a:srgbClr val="285453"/>
                </a:solidFill>
                <a:latin typeface="Menlo-Regular" panose="020B0609030804020204" pitchFamily="49" charset="0"/>
              </a:rPr>
              <a:t>sum</a:t>
            </a:r>
            <a:r>
              <a:rPr lang="en-US" dirty="0">
                <a:solidFill>
                  <a:srgbClr val="262626"/>
                </a:solidFill>
                <a:latin typeface="Menlo-Regular" panose="020B0609030804020204" pitchFamily="49" charset="0"/>
              </a:rPr>
              <a:t>([x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85453"/>
                </a:solidFill>
                <a:latin typeface="Menlo-Regular" panose="020B0609030804020204" pitchFamily="49" charset="0"/>
              </a:rPr>
              <a:t>xrange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8</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x</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434343"/>
                </a:solidFill>
                <a:latin typeface="Menlo-Regular" panose="020B0609030804020204" pitchFamily="49" charset="0"/>
              </a:rPr>
              <a:t>==</a:t>
            </a:r>
            <a:r>
              <a:rPr lang="en-US" dirty="0">
                <a:solidFill>
                  <a:srgbClr val="FC4F08"/>
                </a:solidFill>
                <a:latin typeface="Menlo-Regular" panose="020B0609030804020204" pitchFamily="49" charset="0"/>
              </a:rPr>
              <a:t>0</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0" lvl="0" indent="0">
              <a:buNone/>
            </a:pPr>
            <a:r>
              <a:rPr lang="en-US" dirty="0">
                <a:solidFill>
                  <a:srgbClr val="878787"/>
                </a:solidFill>
                <a:latin typeface="Menlo-Regular" panose="020B0609030804020204" pitchFamily="49" charset="0"/>
              </a:rPr>
              <a:t>999999950000000L</a:t>
            </a:r>
            <a:endParaRPr lang="en-US"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endParaRPr dirty="0">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558824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p:nvPr/>
        </p:nvSpPr>
        <p:spPr>
          <a:xfrm>
            <a:off x="-44050" y="0"/>
            <a:ext cx="1223610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 name="Google Shape;137;p10"/>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138" name="Google Shape;138;p10"/>
          <p:cNvSpPr txBox="1">
            <a:spLocks noGrp="1"/>
          </p:cNvSpPr>
          <p:nvPr>
            <p:ph type="body" idx="2"/>
          </p:nvPr>
        </p:nvSpPr>
        <p:spPr>
          <a:xfrm>
            <a:off x="855544" y="3027070"/>
            <a:ext cx="5465100" cy="1531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6100">
                <a:solidFill>
                  <a:srgbClr val="FFFFFF"/>
                </a:solidFill>
              </a:rPr>
              <a:t>Imports</a:t>
            </a:r>
            <a:endParaRPr sz="5100" b="1">
              <a:solidFill>
                <a:srgbClr val="FFFFFF"/>
              </a:solidFill>
              <a:latin typeface="Open Sans"/>
              <a:ea typeface="Open Sans"/>
              <a:cs typeface="Open Sans"/>
              <a:sym typeface="Open Sans"/>
            </a:endParaRPr>
          </a:p>
        </p:txBody>
      </p:sp>
      <p:pic>
        <p:nvPicPr>
          <p:cNvPr id="139" name="Google Shape;139;p10"/>
          <p:cNvPicPr preferRelativeResize="0"/>
          <p:nvPr/>
        </p:nvPicPr>
        <p:blipFill rotWithShape="1">
          <a:blip r:embed="rId3">
            <a:alphaModFix/>
          </a:blip>
          <a:srcRect/>
          <a:stretch/>
        </p:blipFill>
        <p:spPr>
          <a:xfrm>
            <a:off x="4897281" y="1750751"/>
            <a:ext cx="1499559" cy="2047474"/>
          </a:xfrm>
          <a:prstGeom prst="rect">
            <a:avLst/>
          </a:prstGeom>
          <a:noFill/>
          <a:ln>
            <a:noFill/>
          </a:ln>
        </p:spPr>
      </p:pic>
      <p:pic>
        <p:nvPicPr>
          <p:cNvPr id="140" name="Google Shape;140;p10"/>
          <p:cNvPicPr preferRelativeResize="0"/>
          <p:nvPr/>
        </p:nvPicPr>
        <p:blipFill rotWithShape="1">
          <a:blip r:embed="rId4">
            <a:alphaModFix/>
          </a:blip>
          <a:srcRect/>
          <a:stretch/>
        </p:blipFill>
        <p:spPr>
          <a:xfrm>
            <a:off x="6719299" y="1750750"/>
            <a:ext cx="2983149" cy="2047475"/>
          </a:xfrm>
          <a:prstGeom prst="rect">
            <a:avLst/>
          </a:prstGeom>
          <a:noFill/>
          <a:ln>
            <a:noFill/>
          </a:ln>
        </p:spPr>
      </p:pic>
    </p:spTree>
    <p:extLst>
      <p:ext uri="{BB962C8B-B14F-4D97-AF65-F5344CB8AC3E}">
        <p14:creationId xmlns:p14="http://schemas.microsoft.com/office/powerpoint/2010/main" val="27984830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47" name="Google Shape;147;p11"/>
          <p:cNvSpPr txBox="1">
            <a:spLocks noGrp="1"/>
          </p:cNvSpPr>
          <p:nvPr>
            <p:ph type="body" idx="1"/>
          </p:nvPr>
        </p:nvSpPr>
        <p:spPr>
          <a:xfrm>
            <a:off x="626018" y="1104928"/>
            <a:ext cx="10549500" cy="5829300"/>
          </a:xfrm>
          <a:prstGeom prst="rect">
            <a:avLst/>
          </a:prstGeom>
          <a:noFill/>
          <a:ln>
            <a:noFill/>
          </a:ln>
        </p:spPr>
        <p:txBody>
          <a:bodyPr spcFirstLastPara="1" wrap="square" lIns="91425" tIns="45700" rIns="91425" bIns="45700" anchor="t" anchorCtr="0">
            <a:normAutofit/>
          </a:bodyPr>
          <a:lstStyle/>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p>
          <a:p>
            <a:pPr marL="0" lvl="0" indent="0">
              <a:buSzPct val="108108"/>
              <a:buNone/>
            </a:pPr>
            <a:r>
              <a:rPr lang="en-US" dirty="0" err="1">
                <a:solidFill>
                  <a:srgbClr val="262626"/>
                </a:solidFill>
                <a:latin typeface="Menlo-Regular" panose="020B0609030804020204" pitchFamily="49" charset="0"/>
              </a:rPr>
              <a:t>math</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sqrt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r>
              <a:rPr lang="en-US" dirty="0">
                <a:solidFill>
                  <a:srgbClr val="878787"/>
                </a:solidFill>
                <a:latin typeface="Menlo-Regular" panose="020B0609030804020204" pitchFamily="49" charset="0"/>
              </a:rPr>
              <a:t>3.0</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sqrt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a:t>
            </a:r>
          </a:p>
          <a:p>
            <a:pPr marL="0" lvl="0" indent="0">
              <a:buSzPct val="108108"/>
              <a:buNone/>
            </a:pPr>
            <a:endParaRPr lang="en-US" dirty="0">
              <a:solidFill>
                <a:srgbClr val="878787"/>
              </a:solidFill>
              <a:latin typeface="Menlo-Regular" panose="020B0609030804020204" pitchFamily="49" charset="0"/>
            </a:endParaRPr>
          </a:p>
          <a:p>
            <a:pPr marL="0" lvl="0" indent="0">
              <a:buSzPct val="108108"/>
              <a:buNone/>
            </a:pPr>
            <a:r>
              <a:rPr lang="en-US" dirty="0">
                <a:solidFill>
                  <a:srgbClr val="878787"/>
                </a:solidFill>
                <a:latin typeface="Menlo-Regular" panose="020B0609030804020204" pitchFamily="49" charset="0"/>
              </a:rPr>
              <a:t># Not as good to do this:</a:t>
            </a:r>
          </a:p>
          <a:p>
            <a:pPr marL="0" lvl="0" indent="0">
              <a:buSzPct val="108108"/>
              <a:buNone/>
            </a:pPr>
            <a:r>
              <a:rPr lang="en-US" dirty="0">
                <a:solidFill>
                  <a:srgbClr val="0A5287"/>
                </a:solidFill>
                <a:latin typeface="Menlo-Regular" panose="020B0609030804020204" pitchFamily="49" charset="0"/>
              </a:rPr>
              <a:t>from</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math</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sqrt(</a:t>
            </a:r>
            <a:r>
              <a:rPr lang="en-US" dirty="0">
                <a:solidFill>
                  <a:srgbClr val="FC4F08"/>
                </a:solidFill>
                <a:latin typeface="Menlo-Regular" panose="020B0609030804020204" pitchFamily="49" charset="0"/>
              </a:rPr>
              <a:t>9</a:t>
            </a: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unclear where function defined</a:t>
            </a:r>
            <a:br>
              <a:rPr lang="en-US" dirty="0">
                <a:solidFill>
                  <a:srgbClr val="878787"/>
                </a:solidFill>
                <a:latin typeface="Menlo-Regular" panose="020B0609030804020204" pitchFamily="49" charset="0"/>
              </a:rPr>
            </a:b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 create alias or nickname</a:t>
            </a: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numpy</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np</a:t>
            </a:r>
            <a:endParaRPr lang="en-US" dirty="0">
              <a:solidFill>
                <a:srgbClr val="878787"/>
              </a:solidFill>
              <a:latin typeface="Menlo-Regular" panose="020B0609030804020204" pitchFamily="49" charset="0"/>
            </a:endParaRPr>
          </a:p>
          <a:p>
            <a:pPr marL="0" lvl="0" indent="0">
              <a:buSzPct val="108108"/>
              <a:buNone/>
            </a:pPr>
            <a:endParaRPr lang="en-US" dirty="0">
              <a:solidFill>
                <a:srgbClr val="878787"/>
              </a:solidFill>
              <a:latin typeface="Menlo-Regular" panose="020B0609030804020204" pitchFamily="49" charset="0"/>
            </a:endParaRPr>
          </a:p>
        </p:txBody>
      </p:sp>
    </p:spTree>
    <p:extLst>
      <p:ext uri="{BB962C8B-B14F-4D97-AF65-F5344CB8AC3E}">
        <p14:creationId xmlns:p14="http://schemas.microsoft.com/office/powerpoint/2010/main" val="397687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Python Scripts</a:t>
            </a:r>
            <a:endParaRPr>
              <a:solidFill>
                <a:srgbClr val="370661"/>
              </a:solidFill>
            </a:endParaRPr>
          </a:p>
        </p:txBody>
      </p:sp>
      <p:sp>
        <p:nvSpPr>
          <p:cNvPr id="128" name="Google Shape;128;p7"/>
          <p:cNvSpPr txBox="1">
            <a:spLocks noGrp="1"/>
          </p:cNvSpPr>
          <p:nvPr>
            <p:ph type="body" idx="1"/>
          </p:nvPr>
        </p:nvSpPr>
        <p:spPr>
          <a:xfrm>
            <a:off x="399675" y="1147225"/>
            <a:ext cx="10555200" cy="45774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SzPts val="2000"/>
              <a:buChar char="o"/>
            </a:pPr>
            <a:r>
              <a:rPr lang="en-US" b="1"/>
              <a:t>Scripts</a:t>
            </a:r>
            <a:endParaRPr/>
          </a:p>
          <a:p>
            <a:pPr marL="914400" lvl="1" indent="-355600" algn="l" rtl="0">
              <a:lnSpc>
                <a:spcPct val="90000"/>
              </a:lnSpc>
              <a:spcBef>
                <a:spcPts val="500"/>
              </a:spcBef>
              <a:spcAft>
                <a:spcPts val="0"/>
              </a:spcAft>
              <a:buSzPts val="2000"/>
              <a:buChar char="▪"/>
            </a:pPr>
            <a:r>
              <a:rPr lang="en-US"/>
              <a:t>Create a file with your favorite text editor (like Sublime)</a:t>
            </a:r>
            <a:endParaRPr/>
          </a:p>
          <a:p>
            <a:pPr marL="914400" lvl="1" indent="-355600" algn="l" rtl="0">
              <a:lnSpc>
                <a:spcPct val="90000"/>
              </a:lnSpc>
              <a:spcBef>
                <a:spcPts val="500"/>
              </a:spcBef>
              <a:spcAft>
                <a:spcPts val="0"/>
              </a:spcAft>
              <a:buSzPts val="2000"/>
              <a:buChar char="▪"/>
            </a:pPr>
            <a:r>
              <a:rPr lang="en-US"/>
              <a:t>Type “python3 script_name.py” at the terminal to run</a:t>
            </a:r>
            <a:endParaRPr/>
          </a:p>
          <a:p>
            <a:pPr marL="914400" lvl="1" indent="-355600" algn="l" rtl="0">
              <a:lnSpc>
                <a:spcPct val="90000"/>
              </a:lnSpc>
              <a:spcBef>
                <a:spcPts val="500"/>
              </a:spcBef>
              <a:spcAft>
                <a:spcPts val="0"/>
              </a:spcAft>
              <a:buSzPts val="2000"/>
              <a:buChar char="▪"/>
            </a:pPr>
            <a:r>
              <a:rPr lang="en-US"/>
              <a:t>Not REPL, so you need to explicitly print</a:t>
            </a:r>
            <a:endParaRPr/>
          </a:p>
          <a:p>
            <a:pPr marL="914400" lvl="1" indent="-355600" algn="l" rtl="0">
              <a:lnSpc>
                <a:spcPct val="90000"/>
              </a:lnSpc>
              <a:spcBef>
                <a:spcPts val="500"/>
              </a:spcBef>
              <a:spcAft>
                <a:spcPts val="0"/>
              </a:spcAft>
              <a:buClr>
                <a:srgbClr val="E69138"/>
              </a:buClr>
              <a:buSzPts val="2000"/>
              <a:buChar char="▪"/>
            </a:pPr>
            <a:r>
              <a:rPr lang="en-US" b="1">
                <a:solidFill>
                  <a:srgbClr val="E69138"/>
                </a:solidFill>
              </a:rPr>
              <a:t>Homework submitted as scripts</a:t>
            </a:r>
            <a:endParaRPr b="1">
              <a:solidFill>
                <a:srgbClr val="E69138"/>
              </a:solidFill>
            </a:endParaRPr>
          </a:p>
          <a:p>
            <a:pPr marL="228600" lvl="0" indent="-101600" algn="l" rtl="0">
              <a:lnSpc>
                <a:spcPct val="140000"/>
              </a:lnSpc>
              <a:spcBef>
                <a:spcPts val="0"/>
              </a:spcBef>
              <a:spcAft>
                <a:spcPts val="0"/>
              </a:spcAft>
              <a:buSzPts val="2000"/>
              <a:buNone/>
            </a:pPr>
            <a:endParaRPr/>
          </a:p>
        </p:txBody>
      </p:sp>
      <p:pic>
        <p:nvPicPr>
          <p:cNvPr id="129" name="Google Shape;129;p7"/>
          <p:cNvPicPr preferRelativeResize="0"/>
          <p:nvPr/>
        </p:nvPicPr>
        <p:blipFill rotWithShape="1">
          <a:blip r:embed="rId3">
            <a:alphaModFix/>
          </a:blip>
          <a:srcRect/>
          <a:stretch/>
        </p:blipFill>
        <p:spPr>
          <a:xfrm>
            <a:off x="9984765" y="227477"/>
            <a:ext cx="1168400" cy="1168400"/>
          </a:xfrm>
          <a:prstGeom prst="rect">
            <a:avLst/>
          </a:prstGeom>
          <a:noFill/>
          <a:ln>
            <a:noFill/>
          </a:ln>
        </p:spPr>
      </p:pic>
      <p:pic>
        <p:nvPicPr>
          <p:cNvPr id="130" name="Google Shape;130;p7"/>
          <p:cNvPicPr preferRelativeResize="0"/>
          <p:nvPr/>
        </p:nvPicPr>
        <p:blipFill rotWithShape="1">
          <a:blip r:embed="rId4">
            <a:alphaModFix/>
          </a:blip>
          <a:srcRect/>
          <a:stretch/>
        </p:blipFill>
        <p:spPr>
          <a:xfrm>
            <a:off x="12519859" y="735689"/>
            <a:ext cx="8305800" cy="3281021"/>
          </a:xfrm>
          <a:prstGeom prst="rect">
            <a:avLst/>
          </a:prstGeom>
          <a:noFill/>
          <a:ln w="19050" cap="flat" cmpd="sng">
            <a:solidFill>
              <a:schemeClr val="dk1"/>
            </a:solidFill>
            <a:prstDash val="solid"/>
            <a:round/>
            <a:headEnd type="none" w="sm" len="sm"/>
            <a:tailEnd type="none" w="sm" len="sm"/>
          </a:ln>
        </p:spPr>
      </p:pic>
      <p:sp>
        <p:nvSpPr>
          <p:cNvPr id="131" name="Google Shape;131;p7"/>
          <p:cNvSpPr txBox="1"/>
          <p:nvPr/>
        </p:nvSpPr>
        <p:spPr>
          <a:xfrm>
            <a:off x="1237125" y="2954823"/>
            <a:ext cx="9387600" cy="3417000"/>
          </a:xfrm>
          <a:prstGeom prst="rect">
            <a:avLst/>
          </a:prstGeom>
          <a:solidFill>
            <a:srgbClr val="F3F3F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Roboto Mono"/>
                <a:ea typeface="Roboto Mono"/>
                <a:cs typeface="Roboto Mono"/>
                <a:sym typeface="Roboto Mono"/>
              </a:rPr>
              <a:t>cis521x@eniac:~&gt; cat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import random</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def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lvl="0"/>
            <a:r>
              <a:rPr lang="en-US" dirty="0">
                <a:latin typeface="Roboto Mono"/>
                <a:ea typeface="Roboto Mono"/>
                <a:cs typeface="Roboto Mono"/>
                <a:sym typeface="Roboto Mono"/>
              </a:rPr>
              <a:t>    """outputs list of 10 random floats between [0.0, 1.0)"""</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return [“%.2f % </a:t>
            </a:r>
            <a:r>
              <a:rPr lang="en-US" dirty="0" err="1">
                <a:latin typeface="Roboto Mono"/>
                <a:ea typeface="Roboto Mono"/>
                <a:cs typeface="Roboto Mono"/>
                <a:sym typeface="Roboto Mono"/>
              </a:rPr>
              <a:t>random.random</a:t>
            </a:r>
            <a:r>
              <a:rPr lang="en-US" dirty="0">
                <a:latin typeface="Roboto Mono"/>
                <a:ea typeface="Roboto Mono"/>
                <a:cs typeface="Roboto Mono"/>
                <a:sym typeface="Roboto Mono"/>
              </a:rPr>
              <a:t>() for </a:t>
            </a:r>
            <a:r>
              <a:rPr lang="en-US" dirty="0" err="1">
                <a:latin typeface="Roboto Mono"/>
                <a:ea typeface="Roboto Mono"/>
                <a:cs typeface="Roboto Mono"/>
                <a:sym typeface="Roboto Mono"/>
              </a:rPr>
              <a:t>i</a:t>
            </a:r>
            <a:r>
              <a:rPr lang="en-US" dirty="0">
                <a:latin typeface="Roboto Mono"/>
                <a:ea typeface="Roboto Mono"/>
                <a:cs typeface="Roboto Mono"/>
                <a:sym typeface="Roboto Mono"/>
              </a:rPr>
              <a:t> in range(10)]</a:t>
            </a:r>
            <a:endParaRPr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print (‘1/2 = ‘, 1/2)</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if __name__ == ‘__main__’:</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print(</a:t>
            </a:r>
            <a:r>
              <a:rPr lang="en-US" dirty="0" err="1">
                <a:latin typeface="Roboto Mono"/>
                <a:ea typeface="Roboto Mono"/>
                <a:cs typeface="Roboto Mono"/>
                <a:sym typeface="Roboto Mono"/>
              </a:rPr>
              <a:t>rand_fn</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 python3 </a:t>
            </a:r>
            <a:r>
              <a:rPr lang="en-US" dirty="0" err="1">
                <a:latin typeface="Roboto Mono"/>
                <a:ea typeface="Roboto Mono"/>
                <a:cs typeface="Roboto Mono"/>
                <a:sym typeface="Roboto Mono"/>
              </a:rPr>
              <a:t>foo.py</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1/2 + 0.5</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[‘0.08’, ‘0.10’, ‘0.84’, ‘0.01’, ‘0.00’, ‘0.59’, ‘0.67’, ‘0.88’, ‘0.58’, ‘0.81’]</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cis521x@eniac:~&gt;</a:t>
            </a:r>
            <a:endParaRPr dirty="0">
              <a:latin typeface="Roboto Mono"/>
              <a:ea typeface="Roboto Mono"/>
              <a:cs typeface="Roboto Mono"/>
              <a:sym typeface="Roboto Mono"/>
            </a:endParaRPr>
          </a:p>
        </p:txBody>
      </p:sp>
      <p:pic>
        <p:nvPicPr>
          <p:cNvPr id="8" name="Picture 7">
            <a:extLst>
              <a:ext uri="{FF2B5EF4-FFF2-40B4-BE49-F238E27FC236}">
                <a16:creationId xmlns:a16="http://schemas.microsoft.com/office/drawing/2014/main" id="{A7BDB71D-2F78-064D-BDF0-C8C485519A1E}"/>
              </a:ext>
            </a:extLst>
          </p:cNvPr>
          <p:cNvPicPr>
            <a:picLocks noChangeAspect="1"/>
          </p:cNvPicPr>
          <p:nvPr/>
        </p:nvPicPr>
        <p:blipFill>
          <a:blip r:embed="rId5"/>
          <a:stretch>
            <a:fillRect/>
          </a:stretch>
        </p:blipFill>
        <p:spPr>
          <a:xfrm>
            <a:off x="9692591" y="114975"/>
            <a:ext cx="1540933" cy="136859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1"/>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Import Modules and Files</a:t>
            </a:r>
            <a:endParaRPr sz="3400" dirty="0">
              <a:solidFill>
                <a:srgbClr val="370661"/>
              </a:solidFill>
            </a:endParaRPr>
          </a:p>
        </p:txBody>
      </p:sp>
      <p:sp>
        <p:nvSpPr>
          <p:cNvPr id="147" name="Google Shape;147;p11"/>
          <p:cNvSpPr txBox="1">
            <a:spLocks noGrp="1"/>
          </p:cNvSpPr>
          <p:nvPr>
            <p:ph type="body" idx="1"/>
          </p:nvPr>
        </p:nvSpPr>
        <p:spPr>
          <a:xfrm>
            <a:off x="626018" y="1104928"/>
            <a:ext cx="4992904" cy="5829300"/>
          </a:xfrm>
          <a:prstGeom prst="rect">
            <a:avLst/>
          </a:prstGeom>
          <a:noFill/>
          <a:ln>
            <a:noFill/>
          </a:ln>
        </p:spPr>
        <p:txBody>
          <a:bodyPr spcFirstLastPara="1" wrap="square" lIns="91425" tIns="45700" rIns="91425" bIns="45700" anchor="t" anchorCtr="0">
            <a:normAutofit/>
          </a:bodyPr>
          <a:lstStyle/>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endParaRPr lang="en-US" dirty="0">
              <a:solidFill>
                <a:srgbClr val="0A5287"/>
              </a:solidFill>
              <a:latin typeface="Menlo-Regular" panose="020B0609030804020204" pitchFamily="49" charset="0"/>
            </a:endParaRPr>
          </a:p>
          <a:p>
            <a:pPr marL="0" lvl="0" indent="0">
              <a:buSzPct val="108108"/>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lv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lv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a:t>
            </a:r>
          </a:p>
          <a:p>
            <a:pPr marL="0" lv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lv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 </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a:t>
            </a:r>
          </a:p>
          <a:p>
            <a:pPr marL="0" lvl="0" indent="0">
              <a:buSzPct val="108108"/>
              <a:buNone/>
            </a:pPr>
            <a:r>
              <a:rPr lang="en-US" dirty="0">
                <a:solidFill>
                  <a:srgbClr val="878787"/>
                </a:solidFill>
                <a:latin typeface="Menlo-Regular" panose="020B0609030804020204" pitchFamily="49" charset="0"/>
              </a:rPr>
              <a:t>5</a:t>
            </a:r>
            <a:br>
              <a:rPr lang="en-US" dirty="0">
                <a:solidFill>
                  <a:srgbClr val="878787"/>
                </a:solidFill>
                <a:latin typeface="Menlo-Regular" panose="020B0609030804020204" pitchFamily="49" charset="0"/>
              </a:rPr>
            </a:br>
            <a:r>
              <a:rPr lang="en-US" dirty="0">
                <a:solidFill>
                  <a:srgbClr val="878787"/>
                </a:solidFill>
                <a:latin typeface="Menlo-Regular" panose="020B0609030804020204" pitchFamily="49" charset="0"/>
              </a:rPr>
              <a:t>10</a:t>
            </a:r>
            <a:endParaRPr lang="en-US" sz="2400" b="1" i="1" dirty="0">
              <a:solidFill>
                <a:srgbClr val="C00000"/>
              </a:solidFill>
              <a:latin typeface="Arial"/>
              <a:ea typeface="Arial"/>
              <a:cs typeface="Arial"/>
              <a:sym typeface="Arial"/>
            </a:endParaRPr>
          </a:p>
        </p:txBody>
      </p:sp>
      <p:sp>
        <p:nvSpPr>
          <p:cNvPr id="148" name="Google Shape;148;p11"/>
          <p:cNvSpPr/>
          <p:nvPr/>
        </p:nvSpPr>
        <p:spPr>
          <a:xfrm>
            <a:off x="890579" y="1270228"/>
            <a:ext cx="4003891" cy="971400"/>
          </a:xfrm>
          <a:prstGeom prst="wedgeRoundRectCallout">
            <a:avLst>
              <a:gd name="adj1" fmla="val 21909"/>
              <a:gd name="adj2" fmla="val 1159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solidFill>
                  <a:schemeClr val="dk1"/>
                </a:solidFill>
                <a:latin typeface="Open Sans"/>
                <a:ea typeface="Open Sans"/>
                <a:cs typeface="Open Sans"/>
                <a:sym typeface="Open Sans"/>
              </a:rPr>
              <a:t>Hint</a:t>
            </a:r>
            <a:r>
              <a:rPr lang="en-US" sz="2500" i="0" u="none" strike="noStrike" cap="none" dirty="0">
                <a:solidFill>
                  <a:schemeClr val="dk1"/>
                </a:solidFill>
                <a:latin typeface="Open Sans"/>
                <a:ea typeface="Open Sans"/>
                <a:cs typeface="Open Sans"/>
                <a:sym typeface="Open Sans"/>
              </a:rPr>
              <a:t>: Super useful for </a:t>
            </a:r>
            <a:br>
              <a:rPr lang="en-US" sz="2500" i="0" u="none" strike="noStrike" cap="none" dirty="0">
                <a:solidFill>
                  <a:schemeClr val="dk1"/>
                </a:solidFill>
                <a:latin typeface="Open Sans"/>
                <a:ea typeface="Open Sans"/>
                <a:cs typeface="Open Sans"/>
                <a:sym typeface="Open Sans"/>
              </a:rPr>
            </a:br>
            <a:r>
              <a:rPr lang="en-US" sz="2500" i="0" u="none" strike="noStrike" cap="none" dirty="0">
                <a:solidFill>
                  <a:schemeClr val="dk1"/>
                </a:solidFill>
                <a:latin typeface="Open Sans"/>
                <a:ea typeface="Open Sans"/>
                <a:cs typeface="Open Sans"/>
                <a:sym typeface="Open Sans"/>
              </a:rPr>
              <a:t>search algorithms</a:t>
            </a:r>
            <a:endParaRPr dirty="0"/>
          </a:p>
        </p:txBody>
      </p:sp>
      <p:sp>
        <p:nvSpPr>
          <p:cNvPr id="3" name="TextBox 2">
            <a:extLst>
              <a:ext uri="{FF2B5EF4-FFF2-40B4-BE49-F238E27FC236}">
                <a16:creationId xmlns:a16="http://schemas.microsoft.com/office/drawing/2014/main" id="{2D4FA636-3B9F-654C-B133-32E4612E7A53}"/>
              </a:ext>
            </a:extLst>
          </p:cNvPr>
          <p:cNvSpPr txBox="1"/>
          <p:nvPr/>
        </p:nvSpPr>
        <p:spPr>
          <a:xfrm>
            <a:off x="8494643" y="3909391"/>
            <a:ext cx="184731" cy="307777"/>
          </a:xfrm>
          <a:prstGeom prst="rect">
            <a:avLst/>
          </a:prstGeom>
          <a:noFill/>
        </p:spPr>
        <p:txBody>
          <a:bodyPr wrap="none" rtlCol="0">
            <a:spAutoFit/>
          </a:bodyPr>
          <a:lstStyle/>
          <a:p>
            <a:endParaRPr lang="en-US" dirty="0"/>
          </a:p>
        </p:txBody>
      </p:sp>
      <p:sp>
        <p:nvSpPr>
          <p:cNvPr id="7" name="Google Shape;147;p11">
            <a:extLst>
              <a:ext uri="{FF2B5EF4-FFF2-40B4-BE49-F238E27FC236}">
                <a16:creationId xmlns:a16="http://schemas.microsoft.com/office/drawing/2014/main" id="{747979E4-E74F-7446-9320-62903E6F1A12}"/>
              </a:ext>
            </a:extLst>
          </p:cNvPr>
          <p:cNvSpPr txBox="1">
            <a:spLocks/>
          </p:cNvSpPr>
          <p:nvPr/>
        </p:nvSpPr>
        <p:spPr>
          <a:xfrm>
            <a:off x="6096000" y="1028700"/>
            <a:ext cx="5450104" cy="5829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000"/>
              </a:spcBef>
              <a:spcAft>
                <a:spcPts val="0"/>
              </a:spcAft>
              <a:buClr>
                <a:schemeClr val="dk1"/>
              </a:buClr>
              <a:buSzPts val="2000"/>
              <a:buFont typeface="Courier New"/>
              <a:buChar char="o"/>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Open Sans"/>
                <a:ea typeface="Open Sans"/>
                <a:cs typeface="Open Sans"/>
                <a:sym typeface="Open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o"/>
              <a:defRPr sz="20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buSzPct val="108108"/>
              <a:buNone/>
            </a:pPr>
            <a:br>
              <a:rPr lang="en-US" dirty="0">
                <a:solidFill>
                  <a:srgbClr val="0A5287"/>
                </a:solidFill>
                <a:latin typeface="Menlo-Regular" panose="020B0609030804020204" pitchFamily="49" charset="0"/>
              </a:rPr>
            </a:b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queue</a:t>
            </a: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as</a:t>
            </a:r>
            <a:r>
              <a:rPr lang="en-US" dirty="0">
                <a:solidFill>
                  <a:srgbClr val="262626"/>
                </a:solidFill>
                <a:latin typeface="Menlo-Regular" panose="020B0609030804020204" pitchFamily="49" charset="0"/>
              </a:rPr>
              <a:t> Q</a:t>
            </a:r>
          </a:p>
          <a:p>
            <a:pPr marL="0" indent="0">
              <a:buSzPct val="108108"/>
              <a:buNone/>
            </a:pPr>
            <a:r>
              <a:rPr lang="en-US" dirty="0">
                <a:solidFill>
                  <a:srgbClr val="262626"/>
                </a:solidFill>
                <a:latin typeface="Menlo-Regular" panose="020B0609030804020204" pitchFamily="49" charset="0"/>
              </a:rPr>
              <a:t>q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PriorityQueue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10</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"Prepare to die."</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"Hello,"</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"Diego Montoya."</a:t>
            </a:r>
            <a:r>
              <a:rPr lang="en-US" dirty="0">
                <a:solidFill>
                  <a:srgbClr val="262626"/>
                </a:solidFill>
                <a:latin typeface="Menlo-Regular" panose="020B0609030804020204" pitchFamily="49" charset="0"/>
              </a:rPr>
              <a:t>))</a:t>
            </a:r>
          </a:p>
          <a:p>
            <a:pPr marL="0" indent="0">
              <a:buSzPct val="108108"/>
              <a:buNone/>
            </a:pP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put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"My name is"</a:t>
            </a:r>
            <a:r>
              <a:rPr lang="en-US" dirty="0">
                <a:solidFill>
                  <a:srgbClr val="262626"/>
                </a:solidFill>
                <a:latin typeface="Menlo-Regular" panose="020B0609030804020204" pitchFamily="49" charset="0"/>
              </a:rPr>
              <a:t>))</a:t>
            </a:r>
          </a:p>
          <a:p>
            <a:pPr marL="0" indent="0">
              <a:buSzPct val="108108"/>
              <a:buNone/>
            </a:pPr>
            <a:r>
              <a:rPr lang="en-US" dirty="0">
                <a:solidFill>
                  <a:srgbClr val="0A5287"/>
                </a:solidFill>
                <a:latin typeface="Menlo-Regular" panose="020B0609030804020204" pitchFamily="49" charset="0"/>
              </a:rPr>
              <a:t>while</a:t>
            </a:r>
            <a:r>
              <a:rPr lang="en-US" dirty="0">
                <a:solidFill>
                  <a:srgbClr val="262626"/>
                </a:solidFill>
                <a:latin typeface="Menlo-Regular" panose="020B0609030804020204" pitchFamily="49" charset="0"/>
              </a:rPr>
              <a:t> not </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empty</a:t>
            </a:r>
            <a:r>
              <a:rPr lang="en-US" dirty="0">
                <a:solidFill>
                  <a:srgbClr val="262626"/>
                </a:solidFill>
                <a:latin typeface="Menlo-Regular" panose="020B0609030804020204" pitchFamily="49" charset="0"/>
              </a:rPr>
              <a:t>():</a:t>
            </a:r>
          </a:p>
          <a:p>
            <a:pPr marL="0" indent="0">
              <a:buSzPct val="108108"/>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q</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get</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0" indent="0">
              <a:buSzPct val="108108"/>
              <a:buNone/>
            </a:pPr>
            <a:r>
              <a:rPr lang="en-US" dirty="0">
                <a:solidFill>
                  <a:srgbClr val="878787"/>
                </a:solidFill>
                <a:latin typeface="Menlo-Regular" panose="020B0609030804020204" pitchFamily="49" charset="0"/>
              </a:rPr>
              <a:t>Hello,</a:t>
            </a:r>
          </a:p>
          <a:p>
            <a:pPr marL="0" indent="0">
              <a:buSzPct val="108108"/>
              <a:buNone/>
            </a:pPr>
            <a:r>
              <a:rPr lang="en-US" dirty="0">
                <a:solidFill>
                  <a:srgbClr val="878787"/>
                </a:solidFill>
                <a:latin typeface="Menlo-Regular" panose="020B0609030804020204" pitchFamily="49" charset="0"/>
              </a:rPr>
              <a:t>My name is</a:t>
            </a:r>
          </a:p>
          <a:p>
            <a:pPr marL="0" indent="0">
              <a:buSzPct val="108108"/>
              <a:buNone/>
            </a:pPr>
            <a:r>
              <a:rPr lang="en-US" dirty="0">
                <a:solidFill>
                  <a:srgbClr val="878787"/>
                </a:solidFill>
                <a:latin typeface="Menlo-Regular" panose="020B0609030804020204" pitchFamily="49" charset="0"/>
              </a:rPr>
              <a:t>Diego Montoya.</a:t>
            </a:r>
          </a:p>
          <a:p>
            <a:pPr marL="0" indent="0">
              <a:buSzPct val="108108"/>
              <a:buNone/>
            </a:pPr>
            <a:r>
              <a:rPr lang="en-US" dirty="0">
                <a:solidFill>
                  <a:srgbClr val="878787"/>
                </a:solidFill>
                <a:latin typeface="Menlo-Regular" panose="020B0609030804020204" pitchFamily="49" charset="0"/>
              </a:rPr>
              <a:t>Prepare to die.</a:t>
            </a:r>
            <a:endParaRPr lang="en-US"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3365298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Import Modules and Files</a:t>
            </a:r>
            <a:endParaRPr sz="3400">
              <a:solidFill>
                <a:srgbClr val="370661"/>
              </a:solidFill>
            </a:endParaRPr>
          </a:p>
        </p:txBody>
      </p:sp>
      <p:sp>
        <p:nvSpPr>
          <p:cNvPr id="155" name="Google Shape;155;p12"/>
          <p:cNvSpPr txBox="1">
            <a:spLocks noGrp="1"/>
          </p:cNvSpPr>
          <p:nvPr>
            <p:ph type="body" idx="1"/>
          </p:nvPr>
        </p:nvSpPr>
        <p:spPr>
          <a:xfrm>
            <a:off x="549818" y="1021708"/>
            <a:ext cx="10549500" cy="5350115"/>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SzPts val="2000"/>
              <a:buNone/>
            </a:pPr>
            <a:r>
              <a:rPr lang="en-US" sz="2200" dirty="0">
                <a:latin typeface="Arial"/>
                <a:ea typeface="Arial"/>
                <a:cs typeface="Arial"/>
                <a:sym typeface="Arial"/>
              </a:rPr>
              <a:t>#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def concatenate(seqs):</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return [seq for seq in seqs] # This is wrong</a:t>
            </a:r>
            <a:endParaRPr dirty="0"/>
          </a:p>
          <a:p>
            <a:pPr marL="0" lvl="0" indent="0" algn="l" rtl="0">
              <a:lnSpc>
                <a:spcPct val="90000"/>
              </a:lnSpc>
              <a:spcBef>
                <a:spcPts val="1000"/>
              </a:spcBef>
              <a:spcAft>
                <a:spcPts val="0"/>
              </a:spcAft>
              <a:buSzPts val="2000"/>
              <a:buNone/>
            </a:pPr>
            <a:endParaRPr sz="2200"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dirty="0">
                <a:latin typeface="Arial"/>
                <a:ea typeface="Arial"/>
                <a:cs typeface="Arial"/>
                <a:sym typeface="Arial"/>
              </a:rPr>
              <a:t># run python interactive interpreter (REPL) in directory of homework1.py</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import homework1</a:t>
            </a:r>
            <a:endParaRPr b="1"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assert homework1.concatenate([[1, 2], [3, 4]]) == \</a:t>
            </a:r>
            <a:endParaRPr dirty="0"/>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        [1, 2, 3, 4]</a:t>
            </a:r>
            <a:endParaRPr dirty="0"/>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Traceback (most recent call last):</a:t>
            </a:r>
            <a:endParaRPr dirty="0">
              <a:solidFill>
                <a:srgbClr val="E69138"/>
              </a:solidFill>
            </a:endParaRPr>
          </a:p>
          <a:p>
            <a:pPr marL="0" lvl="0" indent="0" algn="l" rtl="0">
              <a:lnSpc>
                <a:spcPct val="90000"/>
              </a:lnSpc>
              <a:spcBef>
                <a:spcPts val="1000"/>
              </a:spcBef>
              <a:spcAft>
                <a:spcPts val="0"/>
              </a:spcAft>
              <a:buSzPts val="2000"/>
              <a:buNone/>
            </a:pPr>
            <a:r>
              <a:rPr lang="en-US" sz="2200" b="1" dirty="0">
                <a:solidFill>
                  <a:srgbClr val="E69138"/>
                </a:solidFill>
                <a:latin typeface="Courier New"/>
                <a:ea typeface="Courier New"/>
                <a:cs typeface="Courier New"/>
                <a:sym typeface="Courier New"/>
              </a:rPr>
              <a:t>  File "&lt;stdin&gt;", line 1, in &lt;module&gt;</a:t>
            </a:r>
            <a:endParaRPr dirty="0">
              <a:solidFill>
                <a:srgbClr val="E69138"/>
              </a:solidFill>
            </a:endParaRPr>
          </a:p>
          <a:p>
            <a:pPr marL="0" lvl="0" indent="0" algn="l" rtl="0">
              <a:lnSpc>
                <a:spcPct val="90000"/>
              </a:lnSpc>
              <a:spcBef>
                <a:spcPts val="1000"/>
              </a:spcBef>
              <a:spcAft>
                <a:spcPts val="0"/>
              </a:spcAft>
              <a:buSzPts val="2000"/>
              <a:buNone/>
            </a:pPr>
            <a:r>
              <a:rPr lang="en-US" sz="2200" b="1" dirty="0" err="1">
                <a:solidFill>
                  <a:srgbClr val="E69138"/>
                </a:solidFill>
                <a:latin typeface="Courier New"/>
                <a:ea typeface="Courier New"/>
                <a:cs typeface="Courier New"/>
                <a:sym typeface="Courier New"/>
              </a:rPr>
              <a:t>AssertionError</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a:solidFill>
                  <a:srgbClr val="C00000"/>
                </a:solidFill>
                <a:latin typeface="Courier New"/>
                <a:ea typeface="Courier New"/>
                <a:cs typeface="Courier New"/>
                <a:sym typeface="Courier New"/>
              </a:rPr>
              <a:t>import </a:t>
            </a:r>
            <a:r>
              <a:rPr lang="en-US" sz="2200" b="1" dirty="0" err="1">
                <a:solidFill>
                  <a:srgbClr val="C00000"/>
                </a:solidFill>
                <a:latin typeface="Courier New"/>
                <a:ea typeface="Courier New"/>
                <a:cs typeface="Courier New"/>
                <a:sym typeface="Courier New"/>
              </a:rPr>
              <a:t>importlib</a:t>
            </a:r>
            <a:r>
              <a:rPr lang="en-US" sz="2200" b="1" dirty="0">
                <a:solidFill>
                  <a:srgbClr val="C00000"/>
                </a:solidFill>
                <a:latin typeface="Courier New"/>
                <a:ea typeface="Courier New"/>
                <a:cs typeface="Courier New"/>
                <a:sym typeface="Courier New"/>
              </a:rPr>
              <a:t>		</a:t>
            </a:r>
            <a:r>
              <a:rPr lang="en-US" sz="2200" b="1" dirty="0">
                <a:latin typeface="Courier New"/>
                <a:ea typeface="Courier New"/>
                <a:cs typeface="Courier New"/>
                <a:sym typeface="Courier New"/>
              </a:rPr>
              <a:t>#after fixing homework1</a:t>
            </a:r>
            <a:endParaRPr sz="2200" b="1" dirty="0">
              <a:solidFill>
                <a:schemeClr val="accent2"/>
              </a:solidFill>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2200" b="1" dirty="0">
                <a:latin typeface="Courier New"/>
                <a:ea typeface="Courier New"/>
                <a:cs typeface="Courier New"/>
                <a:sym typeface="Courier New"/>
              </a:rPr>
              <a:t>&gt;&gt;&gt; </a:t>
            </a:r>
            <a:r>
              <a:rPr lang="en-US" sz="2200" b="1" dirty="0" err="1">
                <a:solidFill>
                  <a:srgbClr val="C00000"/>
                </a:solidFill>
                <a:latin typeface="Courier New"/>
                <a:ea typeface="Courier New"/>
                <a:cs typeface="Courier New"/>
                <a:sym typeface="Courier New"/>
              </a:rPr>
              <a:t>importlib</a:t>
            </a:r>
            <a:r>
              <a:rPr lang="en-US" sz="2200" b="1" dirty="0" err="1">
                <a:latin typeface="Courier New"/>
                <a:ea typeface="Courier New"/>
                <a:cs typeface="Courier New"/>
                <a:sym typeface="Courier New"/>
              </a:rPr>
              <a:t>.</a:t>
            </a:r>
            <a:r>
              <a:rPr lang="en-US" sz="2200" b="1" dirty="0" err="1">
                <a:solidFill>
                  <a:srgbClr val="C00000"/>
                </a:solidFill>
                <a:latin typeface="Courier New"/>
                <a:ea typeface="Courier New"/>
                <a:cs typeface="Courier New"/>
                <a:sym typeface="Courier New"/>
              </a:rPr>
              <a:t>reload</a:t>
            </a:r>
            <a:r>
              <a:rPr lang="en-US" sz="2200" b="1" dirty="0">
                <a:latin typeface="Courier New"/>
                <a:ea typeface="Courier New"/>
                <a:cs typeface="Courier New"/>
                <a:sym typeface="Courier New"/>
              </a:rPr>
              <a:t>(homework1)</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
        <p:nvSpPr>
          <p:cNvPr id="156" name="Google Shape;156;p12"/>
          <p:cNvSpPr/>
          <p:nvPr/>
        </p:nvSpPr>
        <p:spPr>
          <a:xfrm>
            <a:off x="7716225" y="4134633"/>
            <a:ext cx="3803100" cy="1176000"/>
          </a:xfrm>
          <a:prstGeom prst="wedgeRoundRectCallout">
            <a:avLst>
              <a:gd name="adj1" fmla="val -138827"/>
              <a:gd name="adj2" fmla="val 6814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i="0" u="none" strike="noStrike" cap="none" dirty="0">
                <a:solidFill>
                  <a:schemeClr val="dk1"/>
                </a:solidFill>
                <a:latin typeface="Open Sans"/>
                <a:ea typeface="Open Sans"/>
                <a:cs typeface="Open Sans"/>
                <a:sym typeface="Open Sans"/>
              </a:rPr>
              <a:t>Tip: </a:t>
            </a:r>
            <a:r>
              <a:rPr lang="en-US" sz="2500" b="1" i="0" u="none" strike="noStrike" cap="none" dirty="0" err="1">
                <a:solidFill>
                  <a:schemeClr val="dk1"/>
                </a:solidFill>
                <a:latin typeface="Open Sans"/>
                <a:ea typeface="Open Sans"/>
                <a:cs typeface="Open Sans"/>
                <a:sym typeface="Open Sans"/>
              </a:rPr>
              <a:t>importlib</a:t>
            </a:r>
            <a:r>
              <a:rPr lang="en-US" sz="2500" i="0" u="none" strike="noStrike" cap="none" dirty="0">
                <a:solidFill>
                  <a:schemeClr val="dk1"/>
                </a:solidFill>
                <a:latin typeface="Open Sans"/>
                <a:ea typeface="Open Sans"/>
                <a:cs typeface="Open Sans"/>
                <a:sym typeface="Open Sans"/>
              </a:rPr>
              <a:t> is useful for reloading code from a file.</a:t>
            </a:r>
            <a:endParaRPr dirty="0"/>
          </a:p>
        </p:txBody>
      </p:sp>
    </p:spTree>
    <p:extLst>
      <p:ext uri="{BB962C8B-B14F-4D97-AF65-F5344CB8AC3E}">
        <p14:creationId xmlns:p14="http://schemas.microsoft.com/office/powerpoint/2010/main" val="2315871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3"/>
          <p:cNvSpPr txBox="1">
            <a:spLocks noGrp="1"/>
          </p:cNvSpPr>
          <p:nvPr>
            <p:ph type="body" idx="1"/>
          </p:nvPr>
        </p:nvSpPr>
        <p:spPr>
          <a:xfrm>
            <a:off x="399673" y="1348547"/>
            <a:ext cx="10515600" cy="4793700"/>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b="1" dirty="0"/>
              <a:t>pip</a:t>
            </a:r>
            <a:r>
              <a:rPr lang="en-US" dirty="0"/>
              <a:t> is the the Package Installer for Python</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It allows you to install a huge range of external libraries that have been packaged up and that are listed in the Python Package Index</a:t>
            </a: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You run it from the command line:</a:t>
            </a:r>
            <a:endParaRPr dirty="0"/>
          </a:p>
          <a:p>
            <a:pPr marL="914400" lvl="1" indent="-355600" algn="l" rtl="0">
              <a:lnSpc>
                <a:spcPct val="90000"/>
              </a:lnSpc>
              <a:spcBef>
                <a:spcPts val="500"/>
              </a:spcBef>
              <a:spcAft>
                <a:spcPts val="0"/>
              </a:spcAft>
              <a:buSzPts val="2000"/>
              <a:buChar char="•"/>
            </a:pPr>
            <a:r>
              <a:rPr lang="en-US" dirty="0"/>
              <a:t>pip install </a:t>
            </a:r>
            <a:r>
              <a:rPr lang="en-US" dirty="0" err="1"/>
              <a:t>package_name</a:t>
            </a:r>
            <a:endParaRPr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lang="en-US" dirty="0"/>
          </a:p>
          <a:p>
            <a:pPr marL="914400" lvl="1" indent="-228600" algn="l" rtl="0">
              <a:lnSpc>
                <a:spcPct val="90000"/>
              </a:lnSpc>
              <a:spcBef>
                <a:spcPts val="500"/>
              </a:spcBef>
              <a:spcAft>
                <a:spcPts val="0"/>
              </a:spcAft>
              <a:buSzPts val="2000"/>
              <a:buNone/>
            </a:pPr>
            <a:endParaRPr dirty="0"/>
          </a:p>
          <a:p>
            <a:pPr marL="457200" lvl="0" indent="-355600" algn="l" rtl="0">
              <a:lnSpc>
                <a:spcPct val="90000"/>
              </a:lnSpc>
              <a:spcBef>
                <a:spcPts val="1000"/>
              </a:spcBef>
              <a:spcAft>
                <a:spcPts val="0"/>
              </a:spcAft>
              <a:buClr>
                <a:schemeClr val="dk1"/>
              </a:buClr>
              <a:buSzPts val="2000"/>
              <a:buFont typeface="Courier New"/>
              <a:buChar char="o"/>
            </a:pPr>
            <a:r>
              <a:rPr lang="en-US" dirty="0"/>
              <a:t>In Google </a:t>
            </a:r>
            <a:r>
              <a:rPr lang="en-US" dirty="0" err="1"/>
              <a:t>Colab</a:t>
            </a:r>
            <a:r>
              <a:rPr lang="en-US" dirty="0"/>
              <a:t>, you can run command line arguments in the Python notebook by prefacing the commands with !:</a:t>
            </a:r>
            <a:endParaRPr dirty="0"/>
          </a:p>
          <a:p>
            <a:pPr marL="914400" lvl="1" indent="-355600" algn="l" rtl="0">
              <a:lnSpc>
                <a:spcPct val="90000"/>
              </a:lnSpc>
              <a:spcBef>
                <a:spcPts val="500"/>
              </a:spcBef>
              <a:spcAft>
                <a:spcPts val="0"/>
              </a:spcAft>
              <a:buSzPts val="2000"/>
              <a:buChar char="•"/>
            </a:pPr>
            <a:r>
              <a:rPr lang="en-US" dirty="0"/>
              <a:t>!pip install </a:t>
            </a:r>
            <a:r>
              <a:rPr lang="en-US" dirty="0" err="1"/>
              <a:t>nltk</a:t>
            </a:r>
            <a:endParaRPr dirty="0"/>
          </a:p>
        </p:txBody>
      </p:sp>
      <p:sp>
        <p:nvSpPr>
          <p:cNvPr id="162" name="Google Shape;162;p13"/>
          <p:cNvSpPr txBox="1">
            <a:spLocks noGrp="1"/>
          </p:cNvSpPr>
          <p:nvPr>
            <p:ph type="title"/>
          </p:nvPr>
        </p:nvSpPr>
        <p:spPr>
          <a:xfrm>
            <a:off x="399673" y="365125"/>
            <a:ext cx="10954200" cy="772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Import and pip</a:t>
            </a:r>
            <a:endParaRPr/>
          </a:p>
        </p:txBody>
      </p:sp>
      <p:sp>
        <p:nvSpPr>
          <p:cNvPr id="4" name="Google Shape;156;p12">
            <a:extLst>
              <a:ext uri="{FF2B5EF4-FFF2-40B4-BE49-F238E27FC236}">
                <a16:creationId xmlns:a16="http://schemas.microsoft.com/office/drawing/2014/main" id="{76F07E42-99C7-DD40-B8CC-95486153F42F}"/>
              </a:ext>
            </a:extLst>
          </p:cNvPr>
          <p:cNvSpPr/>
          <p:nvPr/>
        </p:nvSpPr>
        <p:spPr>
          <a:xfrm>
            <a:off x="5772150" y="2617470"/>
            <a:ext cx="5143123" cy="1314450"/>
          </a:xfrm>
          <a:prstGeom prst="wedgeRoundRectCallout">
            <a:avLst>
              <a:gd name="adj1" fmla="val -74572"/>
              <a:gd name="adj2" fmla="val -1628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i="0" u="none" strike="noStrike" cap="none" dirty="0">
                <a:solidFill>
                  <a:schemeClr val="dk1"/>
                </a:solidFill>
                <a:latin typeface="Open Sans"/>
                <a:ea typeface="Open Sans"/>
                <a:cs typeface="Open Sans"/>
                <a:sym typeface="Open Sans"/>
              </a:rPr>
              <a:t>Tip</a:t>
            </a:r>
            <a:r>
              <a:rPr lang="en-US" sz="2500" dirty="0">
                <a:solidFill>
                  <a:schemeClr val="dk1"/>
                </a:solidFill>
                <a:latin typeface="Open Sans"/>
                <a:ea typeface="Open Sans"/>
                <a:cs typeface="Open Sans"/>
                <a:sym typeface="Open Sans"/>
              </a:rPr>
              <a:t>: if you get a  </a:t>
            </a:r>
            <a:r>
              <a:rPr lang="en-US" sz="2500" b="1" dirty="0" err="1">
                <a:solidFill>
                  <a:schemeClr val="dk1"/>
                </a:solidFill>
                <a:latin typeface="Open Sans"/>
                <a:ea typeface="Open Sans"/>
                <a:cs typeface="Open Sans"/>
                <a:sym typeface="Open Sans"/>
              </a:rPr>
              <a:t>ModuleNotFoundError</a:t>
            </a:r>
            <a:r>
              <a:rPr lang="en-US" sz="2500" dirty="0">
                <a:solidFill>
                  <a:schemeClr val="dk1"/>
                </a:solidFill>
                <a:latin typeface="Open Sans"/>
                <a:ea typeface="Open Sans"/>
                <a:cs typeface="Open Sans"/>
                <a:sym typeface="Open Sans"/>
              </a:rPr>
              <a:t>, try running </a:t>
            </a:r>
            <a:r>
              <a:rPr lang="en-US" sz="2500" b="1" dirty="0">
                <a:solidFill>
                  <a:schemeClr val="dk1"/>
                </a:solidFill>
                <a:latin typeface="Open Sans"/>
                <a:ea typeface="Open Sans"/>
                <a:cs typeface="Open Sans"/>
                <a:sym typeface="Open Sans"/>
              </a:rPr>
              <a:t>pip install module</a:t>
            </a:r>
          </a:p>
        </p:txBody>
      </p:sp>
    </p:spTree>
    <p:extLst>
      <p:ext uri="{BB962C8B-B14F-4D97-AF65-F5344CB8AC3E}">
        <p14:creationId xmlns:p14="http://schemas.microsoft.com/office/powerpoint/2010/main" val="2881782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sp>
        <p:nvSpPr>
          <p:cNvPr id="262" name="Google Shape;262;p25"/>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4000">
                <a:solidFill>
                  <a:srgbClr val="370661"/>
                </a:solidFill>
              </a:rPr>
              <a:t>Sorted list of n-grams</a:t>
            </a:r>
            <a:endParaRPr sz="3400">
              <a:solidFill>
                <a:srgbClr val="370661"/>
              </a:solidFill>
            </a:endParaRPr>
          </a:p>
        </p:txBody>
      </p:sp>
      <p:sp>
        <p:nvSpPr>
          <p:cNvPr id="263" name="Google Shape;263;p25"/>
          <p:cNvSpPr txBox="1">
            <a:spLocks noGrp="1"/>
          </p:cNvSpPr>
          <p:nvPr>
            <p:ph type="body" idx="1"/>
          </p:nvPr>
        </p:nvSpPr>
        <p:spPr>
          <a:xfrm>
            <a:off x="605000" y="1228550"/>
            <a:ext cx="11813700" cy="56295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from operator import </a:t>
            </a:r>
            <a:r>
              <a:rPr lang="en-US" sz="2000" b="1" dirty="0" err="1">
                <a:latin typeface="Courier New"/>
                <a:ea typeface="Courier New"/>
                <a:cs typeface="Courier New"/>
                <a:sym typeface="Courier New"/>
              </a:rPr>
              <a:t>itemgetter</a:t>
            </a: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endParaRPr sz="2000" b="1" dirty="0">
              <a:latin typeface="Courier New"/>
              <a:ea typeface="Courier New"/>
              <a:cs typeface="Courier New"/>
              <a:sym typeface="Courier New"/>
            </a:endParaRPr>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def </a:t>
            </a:r>
            <a:r>
              <a:rPr lang="en-US" sz="2000" b="1" dirty="0" err="1">
                <a:latin typeface="Courier New"/>
                <a:ea typeface="Courier New"/>
                <a:cs typeface="Courier New"/>
                <a:sym typeface="Courier New"/>
              </a:rPr>
              <a:t>calc_ngram</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 [</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x:x+nlen</a:t>
            </a:r>
            <a:r>
              <a:rPr lang="en-US" sz="2000" b="1" dirty="0">
                <a:latin typeface="Courier New"/>
                <a:ea typeface="Courier New"/>
                <a:cs typeface="Courier New"/>
                <a:sym typeface="Courier New"/>
              </a:rPr>
              <a:t>] for x in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range(</a:t>
            </a:r>
            <a:r>
              <a:rPr lang="en-US" sz="2000" b="1" dirty="0" err="1">
                <a:latin typeface="Courier New"/>
                <a:ea typeface="Courier New"/>
                <a:cs typeface="Courier New"/>
                <a:sym typeface="Courier New"/>
              </a:rPr>
              <a:t>len</a:t>
            </a:r>
            <a:r>
              <a:rPr lang="en-US" sz="2000" b="1" dirty="0">
                <a:latin typeface="Courier New"/>
                <a:ea typeface="Courier New"/>
                <a:cs typeface="Courier New"/>
                <a:sym typeface="Courier New"/>
              </a:rPr>
              <a:t>(</a:t>
            </a:r>
            <a:r>
              <a:rPr lang="en-US" sz="2000" b="1" dirty="0" err="1">
                <a:latin typeface="Courier New"/>
                <a:ea typeface="Courier New"/>
                <a:cs typeface="Courier New"/>
                <a:sym typeface="Courier New"/>
              </a:rPr>
              <a:t>inputstring</a:t>
            </a: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nlen</a:t>
            </a:r>
            <a:r>
              <a:rPr lang="en-US" sz="2000" b="1" dirty="0">
                <a:latin typeface="Courier New"/>
                <a:ea typeface="Courier New"/>
                <a:cs typeface="Courier New"/>
                <a:sym typeface="Courier New"/>
              </a:rPr>
              <a:t> + 1)]</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 {}	 </a:t>
            </a:r>
            <a:r>
              <a:rPr lang="en-US" sz="2000" b="1" dirty="0">
                <a:solidFill>
                  <a:srgbClr val="0070C0"/>
                </a:solidFill>
                <a:latin typeface="Courier New"/>
                <a:ea typeface="Courier New"/>
                <a:cs typeface="Courier New"/>
                <a:sym typeface="Courier New"/>
              </a:rPr>
              <a:t># </a:t>
            </a:r>
            <a:r>
              <a:rPr lang="en-US" sz="2000" b="1" dirty="0" err="1">
                <a:solidFill>
                  <a:srgbClr val="0070C0"/>
                </a:solidFill>
                <a:latin typeface="Courier New"/>
                <a:ea typeface="Courier New"/>
                <a:cs typeface="Courier New"/>
                <a:sym typeface="Courier New"/>
              </a:rPr>
              <a:t>dict</a:t>
            </a:r>
            <a:r>
              <a:rPr lang="en-US" sz="2000" b="1" dirty="0">
                <a:solidFill>
                  <a:srgbClr val="0070C0"/>
                </a:solidFill>
                <a:latin typeface="Courier New"/>
                <a:ea typeface="Courier New"/>
                <a:cs typeface="Courier New"/>
                <a:sym typeface="Courier New"/>
              </a:rPr>
              <a:t> for storing results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for n in </a:t>
            </a:r>
            <a:r>
              <a:rPr lang="en-US" sz="2000" b="1" dirty="0" err="1">
                <a:latin typeface="Courier New"/>
                <a:ea typeface="Courier New"/>
                <a:cs typeface="Courier New"/>
                <a:sym typeface="Courier New"/>
              </a:rPr>
              <a:t>ngram_list</a:t>
            </a:r>
            <a:r>
              <a:rPr lang="en-US" sz="2000" b="1" dirty="0">
                <a:latin typeface="Courier New"/>
                <a:ea typeface="Courier New"/>
                <a:cs typeface="Courier New"/>
                <a:sym typeface="Courier New"/>
              </a:rPr>
              <a:t>: </a:t>
            </a:r>
            <a:r>
              <a:rPr lang="en-US" sz="2000" b="1" dirty="0">
                <a:solidFill>
                  <a:srgbClr val="0070C0"/>
                </a:solidFill>
                <a:latin typeface="Courier New"/>
                <a:ea typeface="Courier New"/>
                <a:cs typeface="Courier New"/>
                <a:sym typeface="Courier New"/>
              </a:rPr>
              <a:t># collect the distinct n-grams and count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if n in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else: </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a:t>
            </a:r>
            <a:r>
              <a:rPr lang="en-US" sz="2000" b="1" dirty="0" err="1">
                <a:latin typeface="Courier New"/>
                <a:ea typeface="Courier New"/>
                <a:cs typeface="Courier New"/>
                <a:sym typeface="Courier New"/>
              </a:rPr>
              <a:t>ngram_freq</a:t>
            </a:r>
            <a:r>
              <a:rPr lang="en-US" sz="2000" b="1" dirty="0">
                <a:latin typeface="Courier New"/>
                <a:ea typeface="Courier New"/>
                <a:cs typeface="Courier New"/>
                <a:sym typeface="Courier New"/>
              </a:rPr>
              <a:t>[n] = 1 </a:t>
            </a:r>
            <a:r>
              <a:rPr lang="en-US" sz="2000" b="1" dirty="0">
                <a:solidFill>
                  <a:srgbClr val="0070C0"/>
                </a:solidFill>
                <a:latin typeface="Courier New"/>
                <a:ea typeface="Courier New"/>
                <a:cs typeface="Courier New"/>
                <a:sym typeface="Courier New"/>
              </a:rPr>
              <a:t># human counting numbers start at 1</a:t>
            </a:r>
            <a:endParaRPr dirty="0"/>
          </a:p>
          <a:p>
            <a:pPr marL="457200" lvl="0" indent="-355600" algn="l" rtl="0">
              <a:lnSpc>
                <a:spcPct val="90000"/>
              </a:lnSpc>
              <a:spcBef>
                <a:spcPts val="1000"/>
              </a:spcBef>
              <a:spcAft>
                <a:spcPts val="0"/>
              </a:spcAft>
              <a:buSzPts val="2000"/>
              <a:buFont typeface="Noto Sans Symbols"/>
              <a:buNone/>
            </a:pPr>
            <a:r>
              <a:rPr lang="en-US" sz="2000" b="1" dirty="0">
                <a:solidFill>
                  <a:srgbClr val="0070C0"/>
                </a:solidFill>
                <a:latin typeface="Courier New"/>
                <a:ea typeface="Courier New"/>
                <a:cs typeface="Courier New"/>
                <a:sym typeface="Courier New"/>
              </a:rPr>
              <a:t>    # Can set reverse to change order of sort </a:t>
            </a:r>
            <a:endParaRPr dirty="0"/>
          </a:p>
          <a:p>
            <a:pPr marL="457200" lvl="0" indent="-355600" algn="l" rtl="0">
              <a:lnSpc>
                <a:spcPct val="90000"/>
              </a:lnSpc>
              <a:spcBef>
                <a:spcPts val="1000"/>
              </a:spcBef>
              <a:spcAft>
                <a:spcPts val="0"/>
              </a:spcAft>
              <a:buSzPts val="2000"/>
              <a:buNone/>
            </a:pPr>
            <a:r>
              <a:rPr lang="en-US" sz="2000" b="1" dirty="0">
                <a:solidFill>
                  <a:srgbClr val="0070C0"/>
                </a:solidFill>
                <a:latin typeface="Courier New"/>
                <a:ea typeface="Courier New"/>
                <a:cs typeface="Courier New"/>
                <a:sym typeface="Courier New"/>
              </a:rPr>
              <a:t>	 # (reverse=True for ascending; reverse=False for descending)</a:t>
            </a:r>
            <a:endParaRPr dirty="0"/>
          </a:p>
          <a:p>
            <a:pPr marL="457200" lvl="0" indent="-355600" algn="l" rtl="0">
              <a:lnSpc>
                <a:spcPct val="90000"/>
              </a:lnSpc>
              <a:spcBef>
                <a:spcPts val="1000"/>
              </a:spcBef>
              <a:spcAft>
                <a:spcPts val="0"/>
              </a:spcAft>
              <a:buSzPts val="2000"/>
              <a:buFont typeface="Noto Sans Symbols"/>
              <a:buNone/>
            </a:pPr>
            <a:r>
              <a:rPr lang="en-US" sz="2000" b="1" dirty="0">
                <a:latin typeface="Courier New"/>
                <a:ea typeface="Courier New"/>
                <a:cs typeface="Courier New"/>
                <a:sym typeface="Courier New"/>
              </a:rPr>
              <a:t>    return sorted(</a:t>
            </a:r>
            <a:r>
              <a:rPr lang="en-US" sz="2000" b="1" dirty="0" err="1">
                <a:latin typeface="Courier New"/>
                <a:ea typeface="Courier New"/>
                <a:cs typeface="Courier New"/>
                <a:sym typeface="Courier New"/>
              </a:rPr>
              <a:t>ngram_freq.items</a:t>
            </a:r>
            <a:r>
              <a:rPr lang="en-US" sz="2000" b="1" dirty="0">
                <a:latin typeface="Courier New"/>
                <a:ea typeface="Courier New"/>
                <a:cs typeface="Courier New"/>
                <a:sym typeface="Courier New"/>
              </a:rPr>
              <a:t>(), </a:t>
            </a:r>
            <a:r>
              <a:rPr lang="en-US" sz="2000" dirty="0">
                <a:latin typeface="Courier New"/>
                <a:ea typeface="Courier New"/>
                <a:cs typeface="Courier New"/>
                <a:sym typeface="Courier New"/>
              </a:rPr>
              <a:t>key=</a:t>
            </a:r>
            <a:r>
              <a:rPr lang="en-US" sz="2000" dirty="0" err="1">
                <a:latin typeface="Courier New"/>
                <a:ea typeface="Courier New"/>
                <a:cs typeface="Courier New"/>
                <a:sym typeface="Courier New"/>
              </a:rPr>
              <a:t>itemgetter</a:t>
            </a:r>
            <a:r>
              <a:rPr lang="en-US" sz="2000" dirty="0">
                <a:latin typeface="Courier New"/>
                <a:ea typeface="Courier New"/>
                <a:cs typeface="Courier New"/>
                <a:sym typeface="Courier New"/>
              </a:rPr>
              <a:t>(1),reverse=True)</a:t>
            </a:r>
            <a:endParaRPr dirty="0"/>
          </a:p>
          <a:p>
            <a:pPr marL="457200" lvl="0" indent="-457200" algn="l" rtl="0">
              <a:lnSpc>
                <a:spcPct val="90000"/>
              </a:lnSpc>
              <a:spcBef>
                <a:spcPts val="480"/>
              </a:spcBef>
              <a:spcAft>
                <a:spcPts val="0"/>
              </a:spcAft>
              <a:buClr>
                <a:srgbClr val="FF0000"/>
              </a:buClr>
              <a:buSzPts val="2640"/>
              <a:buNone/>
            </a:pPr>
            <a:endParaRPr sz="2400" dirty="0">
              <a:solidFill>
                <a:srgbClr val="660066"/>
              </a:solidFill>
              <a:latin typeface="Courier New"/>
              <a:ea typeface="Courier New"/>
              <a:cs typeface="Courier New"/>
              <a:sym typeface="Courier New"/>
            </a:endParaRPr>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19391362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A worked example</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839522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2"/>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A directed graph class</a:t>
            </a:r>
            <a:endParaRPr sz="3400" dirty="0">
              <a:solidFill>
                <a:srgbClr val="370661"/>
              </a:solidFill>
            </a:endParaRPr>
          </a:p>
        </p:txBody>
      </p:sp>
      <p:sp>
        <p:nvSpPr>
          <p:cNvPr id="393" name="Google Shape;393;p42"/>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lvl="0" indent="-457200">
              <a:spcBef>
                <a:spcPts val="480"/>
              </a:spcBef>
              <a:buClr>
                <a:srgbClr val="FF0000"/>
              </a:buClr>
              <a:buSzPts val="2640"/>
              <a:buNone/>
            </a:pPr>
            <a:r>
              <a:rPr lang="en-US" sz="2400" dirty="0">
                <a:solidFill>
                  <a:srgbClr val="262626"/>
                </a:solidFill>
                <a:latin typeface="Menlo-Regular" panose="020B0609030804020204" pitchFamily="49" charset="0"/>
              </a:rPr>
              <a:t>d </a:t>
            </a:r>
            <a:r>
              <a:rPr lang="en-US" sz="2400" dirty="0">
                <a:solidFill>
                  <a:srgbClr val="434343"/>
                </a:solidFill>
                <a:latin typeface="Menlo-Regular" panose="020B0609030804020204" pitchFamily="49" charset="0"/>
              </a:rPr>
              <a:t>=</a:t>
            </a:r>
            <a:r>
              <a:rPr lang="en-US" sz="2400" dirty="0">
                <a:solidFill>
                  <a:srgbClr val="262626"/>
                </a:solidFill>
                <a:latin typeface="Menlo-Regular" panose="020B0609030804020204" pitchFamily="49" charset="0"/>
              </a:rPr>
              <a:t> </a:t>
            </a:r>
            <a:r>
              <a:rPr lang="en-US" sz="2400" dirty="0" err="1">
                <a:solidFill>
                  <a:srgbClr val="262626"/>
                </a:solidFill>
                <a:latin typeface="Menlo-Regular" panose="020B0609030804020204" pitchFamily="49" charset="0"/>
              </a:rPr>
              <a:t>DiGraph</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2</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3</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4</a:t>
            </a:r>
            <a:r>
              <a:rPr lang="en-US" sz="2400" dirty="0">
                <a:solidFill>
                  <a:srgbClr val="262626"/>
                </a:solidFill>
                <a:latin typeface="Menlo-Regular" panose="020B0609030804020204" pitchFamily="49" charset="0"/>
              </a:rPr>
              <a:t>,</a:t>
            </a:r>
            <a:r>
              <a:rPr lang="en-US" sz="2400" dirty="0">
                <a:solidFill>
                  <a:srgbClr val="FC4F08"/>
                </a:solidFill>
                <a:latin typeface="Menlo-Regular" panose="020B0609030804020204" pitchFamily="49" charset="0"/>
              </a:rPr>
              <a:t>1</a:t>
            </a:r>
            <a:r>
              <a:rPr lang="en-US" sz="2400" dirty="0">
                <a:solidFill>
                  <a:srgbClr val="262626"/>
                </a:solidFill>
                <a:latin typeface="Menlo-Regular" panose="020B0609030804020204" pitchFamily="49" charset="0"/>
              </a:rPr>
              <a:t>)])</a:t>
            </a:r>
          </a:p>
          <a:p>
            <a:pPr lvl="0" indent="-457200">
              <a:spcBef>
                <a:spcPts val="480"/>
              </a:spcBef>
              <a:buClr>
                <a:srgbClr val="FF0000"/>
              </a:buClr>
              <a:buSzPts val="2640"/>
              <a:buNone/>
            </a:pPr>
            <a:endParaRPr lang="en-US" sz="2400" dirty="0">
              <a:solidFill>
                <a:srgbClr val="0A5287"/>
              </a:solidFill>
              <a:latin typeface="Menlo-Regular" panose="020B0609030804020204" pitchFamily="49" charset="0"/>
            </a:endParaRPr>
          </a:p>
        </p:txBody>
      </p:sp>
      <p:pic>
        <p:nvPicPr>
          <p:cNvPr id="394" name="Google Shape;394;p42"/>
          <p:cNvPicPr preferRelativeResize="0"/>
          <p:nvPr/>
        </p:nvPicPr>
        <p:blipFill rotWithShape="1">
          <a:blip r:embed="rId3">
            <a:alphaModFix/>
          </a:blip>
          <a:srcRect/>
          <a:stretch/>
        </p:blipFill>
        <p:spPr>
          <a:xfrm>
            <a:off x="1835373" y="2269902"/>
            <a:ext cx="2810859" cy="3359554"/>
          </a:xfrm>
          <a:prstGeom prst="rect">
            <a:avLst/>
          </a:prstGeom>
          <a:noFill/>
          <a:ln>
            <a:noFill/>
          </a:ln>
        </p:spPr>
      </p:pic>
      <p:sp>
        <p:nvSpPr>
          <p:cNvPr id="5" name="Google Shape;410;p44">
            <a:extLst>
              <a:ext uri="{FF2B5EF4-FFF2-40B4-BE49-F238E27FC236}">
                <a16:creationId xmlns:a16="http://schemas.microsoft.com/office/drawing/2014/main" id="{8A9E788E-6D14-9A4A-A2FB-42AA10F8EB6D}"/>
              </a:ext>
            </a:extLst>
          </p:cNvPr>
          <p:cNvSpPr/>
          <p:nvPr/>
        </p:nvSpPr>
        <p:spPr>
          <a:xfrm>
            <a:off x="5522976" y="2646177"/>
            <a:ext cx="4754880" cy="1039784"/>
          </a:xfrm>
          <a:prstGeom prst="wedgeRoundRectCallout">
            <a:avLst>
              <a:gd name="adj1" fmla="val 3413"/>
              <a:gd name="adj2" fmla="val -143899"/>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Create a digraph using tuples to represent directed edges between two nodes in the graph</a:t>
            </a:r>
            <a:endParaRPr dirty="0"/>
          </a:p>
        </p:txBody>
      </p:sp>
    </p:spTree>
    <p:extLst>
      <p:ext uri="{BB962C8B-B14F-4D97-AF65-F5344CB8AC3E}">
        <p14:creationId xmlns:p14="http://schemas.microsoft.com/office/powerpoint/2010/main" val="4750502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The DiGraph constructor</a:t>
            </a:r>
            <a:endParaRPr sz="340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a:t>
            </a:r>
            <a:r>
              <a:rPr lang="en-US" dirty="0" err="1">
                <a:solidFill>
                  <a:srgbClr val="BE00FF"/>
                </a:solidFill>
                <a:latin typeface="Menlo-Regular" panose="020B0609030804020204" pitchFamily="49" charset="0"/>
              </a:rPr>
              <a:t>init</a:t>
            </a:r>
            <a:r>
              <a:rPr lang="en-US" dirty="0">
                <a:solidFill>
                  <a:srgbClr val="BE00FF"/>
                </a:solidFill>
                <a:latin typeface="Menlo-Regular" panose="020B0609030804020204" pitchFamily="49" charset="0"/>
              </a:rPr>
              <a:t>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edges):</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v in edges: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not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[v]</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else</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append(v) </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3], 2: [4], 4: [3, 1]}</a:t>
            </a:r>
            <a:endParaRPr lang="en-US" dirty="0">
              <a:solidFill>
                <a:srgbClr val="262626"/>
              </a:solidFill>
              <a:latin typeface="Menlo-Regular" panose="020B0609030804020204" pitchFamily="49" charset="0"/>
            </a:endParaRPr>
          </a:p>
          <a:p>
            <a:pPr marL="101600" lvl="0" indent="0">
              <a:buNone/>
            </a:pP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0" name="Google Shape;410;p44"/>
          <p:cNvSpPr/>
          <p:nvPr/>
        </p:nvSpPr>
        <p:spPr>
          <a:xfrm>
            <a:off x="6580928" y="899182"/>
            <a:ext cx="2948636" cy="792093"/>
          </a:xfrm>
          <a:prstGeom prst="wedgeRoundRectCallout">
            <a:avLst>
              <a:gd name="adj1" fmla="val -172239"/>
              <a:gd name="adj2" fmla="val 10470"/>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a class</a:t>
            </a:r>
            <a:endParaRPr dirty="0"/>
          </a:p>
        </p:txBody>
      </p:sp>
      <p:sp>
        <p:nvSpPr>
          <p:cNvPr id="411" name="Google Shape;411;p44"/>
          <p:cNvSpPr/>
          <p:nvPr/>
        </p:nvSpPr>
        <p:spPr>
          <a:xfrm>
            <a:off x="6580928" y="2804206"/>
            <a:ext cx="2948636" cy="792093"/>
          </a:xfrm>
          <a:prstGeom prst="wedgeRoundRectCallout">
            <a:avLst>
              <a:gd name="adj1" fmla="val -117441"/>
              <a:gd name="adj2" fmla="val -82511"/>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Iterate over a list</a:t>
            </a:r>
            <a:endParaRPr sz="2000" b="0" i="0" u="none" strike="noStrike" cap="none">
              <a:solidFill>
                <a:schemeClr val="dk1"/>
              </a:solidFill>
              <a:latin typeface="Open Sans"/>
              <a:ea typeface="Open Sans"/>
              <a:cs typeface="Open Sans"/>
              <a:sym typeface="Open Sans"/>
            </a:endParaRPr>
          </a:p>
        </p:txBody>
      </p:sp>
      <p:sp>
        <p:nvSpPr>
          <p:cNvPr id="8" name="Google Shape;411;p44">
            <a:extLst>
              <a:ext uri="{FF2B5EF4-FFF2-40B4-BE49-F238E27FC236}">
                <a16:creationId xmlns:a16="http://schemas.microsoft.com/office/drawing/2014/main" id="{4BB7D671-453F-894C-9BEE-E2598E8371A4}"/>
              </a:ext>
            </a:extLst>
          </p:cNvPr>
          <p:cNvSpPr/>
          <p:nvPr/>
        </p:nvSpPr>
        <p:spPr>
          <a:xfrm>
            <a:off x="6580928" y="1851694"/>
            <a:ext cx="4083262" cy="792093"/>
          </a:xfrm>
          <a:prstGeom prst="wedgeRoundRectCallout">
            <a:avLst>
              <a:gd name="adj1" fmla="val -116130"/>
              <a:gd name="adj2" fmla="val -233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Dictionary stores nodes as keys, value are a list of its connections</a:t>
            </a:r>
            <a:endParaRPr sz="2000" b="0" i="0" u="none" strike="noStrike" cap="none" dirty="0">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AC552392-F655-FF49-87B3-D7CF908D7353}"/>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2461605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String magic method</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    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__str__</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a:t>
            </a:r>
            <a:r>
              <a:rPr lang="en-US" dirty="0">
                <a:solidFill>
                  <a:srgbClr val="BE1F04"/>
                </a:solidFill>
                <a:latin typeface="Menlo-Regular" panose="020B0609030804020204" pitchFamily="49" charset="0"/>
              </a:rPr>
              <a:t>\</a:t>
            </a:r>
            <a:r>
              <a:rPr lang="en-US" dirty="0" err="1">
                <a:solidFill>
                  <a:srgbClr val="BE1F04"/>
                </a:solidFill>
                <a:latin typeface="Menlo-Regular" panose="020B0609030804020204" pitchFamily="49" charset="0"/>
              </a:rPr>
              <a:t>n</a:t>
            </a:r>
            <a:r>
              <a:rPr lang="en-US" dirty="0" err="1">
                <a:solidFill>
                  <a:srgbClr val="C8333F"/>
                </a:solidFill>
                <a:latin typeface="Menlo-Regular" panose="020B0609030804020204" pitchFamily="49" charset="0"/>
              </a:rPr>
              <a: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join</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 -&gt; </a:t>
            </a:r>
            <a:r>
              <a:rPr lang="en-US" dirty="0">
                <a:solidFill>
                  <a:srgbClr val="980003"/>
                </a:solidFill>
                <a:latin typeface="Menlo-Regular" panose="020B0609030804020204" pitchFamily="49" charset="0"/>
              </a:rPr>
              <a:t>%</a:t>
            </a:r>
            <a:r>
              <a:rPr lang="en-US" dirty="0">
                <a:solidFill>
                  <a:srgbClr val="C8333F"/>
                </a:solidFill>
                <a:latin typeface="Menlo-Regular" panose="020B0609030804020204" pitchFamily="49" charset="0"/>
              </a:rPr>
              <a:t>s'</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u,v</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 \</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a:t>
            </a:r>
          </a:p>
          <a:p>
            <a:pPr marL="101600" lvl="0" indent="0">
              <a:buNone/>
            </a:pP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0A5287"/>
                </a:solidFill>
                <a:latin typeface="Menlo-Regular" panose="020B0609030804020204" pitchFamily="49" charset="0"/>
              </a:rPr>
              <a:t>print</a:t>
            </a:r>
            <a:r>
              <a:rPr lang="en-US" dirty="0">
                <a:solidFill>
                  <a:srgbClr val="262626"/>
                </a:solidFill>
                <a:latin typeface="Menlo-Regular" panose="020B0609030804020204" pitchFamily="49" charset="0"/>
              </a:rPr>
              <a:t>(d)</a:t>
            </a:r>
          </a:p>
          <a:p>
            <a:pPr marL="101600" lvl="0" indent="0">
              <a:buNone/>
            </a:pPr>
            <a:r>
              <a:rPr lang="en-US" dirty="0">
                <a:solidFill>
                  <a:srgbClr val="878787"/>
                </a:solidFill>
                <a:latin typeface="Menlo-Regular" panose="020B0609030804020204" pitchFamily="49" charset="0"/>
              </a:rPr>
              <a:t>1 -&gt; 2</a:t>
            </a:r>
          </a:p>
          <a:p>
            <a:pPr marL="101600" lvl="0" indent="0">
              <a:buNone/>
            </a:pPr>
            <a:r>
              <a:rPr lang="en-US" dirty="0">
                <a:solidFill>
                  <a:srgbClr val="878787"/>
                </a:solidFill>
                <a:latin typeface="Menlo-Regular" panose="020B0609030804020204" pitchFamily="49" charset="0"/>
              </a:rPr>
              <a:t>1 -&gt; 3</a:t>
            </a:r>
          </a:p>
          <a:p>
            <a:pPr marL="101600" lvl="0" indent="0">
              <a:buNone/>
            </a:pPr>
            <a:r>
              <a:rPr lang="en-US" dirty="0">
                <a:solidFill>
                  <a:srgbClr val="878787"/>
                </a:solidFill>
                <a:latin typeface="Menlo-Regular" panose="020B0609030804020204" pitchFamily="49" charset="0"/>
              </a:rPr>
              <a:t>2 -&gt; 4</a:t>
            </a:r>
          </a:p>
          <a:p>
            <a:pPr marL="101600" lvl="0" indent="0">
              <a:buNone/>
            </a:pPr>
            <a:r>
              <a:rPr lang="en-US" dirty="0">
                <a:solidFill>
                  <a:srgbClr val="878787"/>
                </a:solidFill>
                <a:latin typeface="Menlo-Regular" panose="020B0609030804020204" pitchFamily="49" charset="0"/>
              </a:rPr>
              <a:t>4 -&gt; 3</a:t>
            </a:r>
          </a:p>
          <a:p>
            <a:pPr marL="101600" lvl="0" indent="0">
              <a:buNone/>
            </a:pPr>
            <a:r>
              <a:rPr lang="en-US" dirty="0">
                <a:solidFill>
                  <a:srgbClr val="878787"/>
                </a:solidFill>
                <a:latin typeface="Menlo-Regular" panose="020B0609030804020204" pitchFamily="49" charset="0"/>
              </a:rPr>
              <a:t>4 -&gt; 1</a:t>
            </a:r>
            <a:endParaRPr lang="en-US" sz="2400" b="1" i="1" dirty="0">
              <a:solidFill>
                <a:srgbClr val="262626"/>
              </a:solidFill>
              <a:latin typeface="Menlo-Regular" panose="020B0609030804020204" pitchFamily="49" charset="0"/>
              <a:ea typeface="Arial"/>
              <a:cs typeface="Arial"/>
              <a:sym typeface="Arial"/>
            </a:endParaRPr>
          </a:p>
          <a:p>
            <a:pPr marL="101600" lvl="0" indent="0">
              <a:buNone/>
            </a:pPr>
            <a:endParaRPr sz="2400" b="1" i="1" dirty="0">
              <a:solidFill>
                <a:srgbClr val="C00000"/>
              </a:solidFill>
              <a:latin typeface="Arial"/>
              <a:ea typeface="Arial"/>
              <a:cs typeface="Arial"/>
              <a:sym typeface="Arial"/>
            </a:endParaRPr>
          </a:p>
        </p:txBody>
      </p:sp>
      <p:sp>
        <p:nvSpPr>
          <p:cNvPr id="412" name="Google Shape;412;p44"/>
          <p:cNvSpPr/>
          <p:nvPr/>
        </p:nvSpPr>
        <p:spPr>
          <a:xfrm>
            <a:off x="6580928" y="1018215"/>
            <a:ext cx="3367744" cy="792093"/>
          </a:xfrm>
          <a:prstGeom prst="wedgeRoundRectCallout">
            <a:avLst>
              <a:gd name="adj1" fmla="val -131790"/>
              <a:gd name="adj2" fmla="val 40586"/>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Define the magic method</a:t>
            </a:r>
            <a:endParaRPr sz="2000" b="0" i="0" u="none" strike="noStrike" cap="none" dirty="0">
              <a:solidFill>
                <a:schemeClr val="dk1"/>
              </a:solidFill>
              <a:latin typeface="Open Sans"/>
              <a:ea typeface="Open Sans"/>
              <a:cs typeface="Open Sans"/>
              <a:sym typeface="Open Sans"/>
            </a:endParaRPr>
          </a:p>
        </p:txBody>
      </p:sp>
      <p:sp>
        <p:nvSpPr>
          <p:cNvPr id="413" name="Google Shape;413;p44"/>
          <p:cNvSpPr/>
          <p:nvPr/>
        </p:nvSpPr>
        <p:spPr>
          <a:xfrm>
            <a:off x="8411122" y="1946346"/>
            <a:ext cx="2948700" cy="792000"/>
          </a:xfrm>
          <a:prstGeom prst="wedgeRoundRectCallout">
            <a:avLst>
              <a:gd name="adj1" fmla="val -68632"/>
              <a:gd name="adj2" fmla="val -4483"/>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a:solidFill>
                  <a:schemeClr val="dk1"/>
                </a:solidFill>
                <a:latin typeface="Open Sans"/>
                <a:ea typeface="Open Sans"/>
                <a:cs typeface="Open Sans"/>
                <a:sym typeface="Open Sans"/>
              </a:rPr>
              <a:t>List Comprehension</a:t>
            </a:r>
            <a:endParaRPr sz="2000" b="0" i="0" u="none" strike="noStrike" cap="none">
              <a:solidFill>
                <a:schemeClr val="dk1"/>
              </a:solidFill>
              <a:latin typeface="Open Sans"/>
              <a:ea typeface="Open Sans"/>
              <a:cs typeface="Open Sans"/>
              <a:sym typeface="Open Sans"/>
            </a:endParaRPr>
          </a:p>
        </p:txBody>
      </p:sp>
      <p:pic>
        <p:nvPicPr>
          <p:cNvPr id="7" name="Google Shape;394;p42">
            <a:extLst>
              <a:ext uri="{FF2B5EF4-FFF2-40B4-BE49-F238E27FC236}">
                <a16:creationId xmlns:a16="http://schemas.microsoft.com/office/drawing/2014/main" id="{16C4CCFF-34E6-EE43-8E7F-D3A868A4C0E2}"/>
              </a:ext>
            </a:extLst>
          </p:cNvPr>
          <p:cNvPicPr preferRelativeResize="0"/>
          <p:nvPr/>
        </p:nvPicPr>
        <p:blipFill rotWithShape="1">
          <a:blip r:embed="rId3">
            <a:alphaModFix/>
          </a:blip>
          <a:srcRect/>
          <a:stretch/>
        </p:blipFill>
        <p:spPr>
          <a:xfrm>
            <a:off x="8124134" y="3606994"/>
            <a:ext cx="2810859" cy="3359554"/>
          </a:xfrm>
          <a:prstGeom prst="rect">
            <a:avLst/>
          </a:prstGeom>
          <a:noFill/>
          <a:ln>
            <a:noFill/>
          </a:ln>
        </p:spPr>
      </p:pic>
    </p:spTree>
    <p:extLst>
      <p:ext uri="{BB962C8B-B14F-4D97-AF65-F5344CB8AC3E}">
        <p14:creationId xmlns:p14="http://schemas.microsoft.com/office/powerpoint/2010/main" val="4255983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B1B75-9557-634B-A178-C24D442C6C22}"/>
              </a:ext>
            </a:extLst>
          </p:cNvPr>
          <p:cNvSpPr>
            <a:spLocks noGrp="1"/>
          </p:cNvSpPr>
          <p:nvPr>
            <p:ph type="body" idx="1"/>
          </p:nvPr>
        </p:nvSpPr>
        <p:spPr/>
        <p:txBody>
          <a:bodyPr/>
          <a:lstStyle/>
          <a:p>
            <a:pPr marL="101600" indent="0">
              <a:buNone/>
            </a:pPr>
            <a:r>
              <a:rPr lang="en-US" dirty="0"/>
              <a:t>Write a </a:t>
            </a:r>
            <a:r>
              <a:rPr lang="en-US" b="1" dirty="0"/>
              <a:t>search </a:t>
            </a:r>
            <a:r>
              <a:rPr lang="en-US" dirty="0"/>
              <a:t>function that takes in a starting node and explores all of nodes that can be reached from that node via directed edges.</a:t>
            </a:r>
          </a:p>
          <a:p>
            <a:pPr marL="101600" indent="0">
              <a:buNone/>
            </a:pPr>
            <a:endParaRPr lang="en-US" dirty="0"/>
          </a:p>
          <a:p>
            <a:r>
              <a:rPr lang="en-US" dirty="0"/>
              <a:t>Follow each arc from tail to head</a:t>
            </a:r>
          </a:p>
          <a:p>
            <a:r>
              <a:rPr lang="en-US" dirty="0"/>
              <a:t>Don’t expand any node more than once</a:t>
            </a:r>
          </a:p>
          <a:p>
            <a:r>
              <a:rPr lang="en-US" dirty="0"/>
              <a:t>Return an iterator over nodes that can be reached</a:t>
            </a:r>
          </a:p>
          <a:p>
            <a:r>
              <a:rPr lang="en-US" dirty="0"/>
              <a:t>Use a generator in case the graph is large</a:t>
            </a:r>
          </a:p>
        </p:txBody>
      </p:sp>
      <p:sp>
        <p:nvSpPr>
          <p:cNvPr id="3" name="Text Placeholder 2">
            <a:extLst>
              <a:ext uri="{FF2B5EF4-FFF2-40B4-BE49-F238E27FC236}">
                <a16:creationId xmlns:a16="http://schemas.microsoft.com/office/drawing/2014/main" id="{FDF9A356-8168-0449-8124-B9B796BFDAB6}"/>
              </a:ext>
            </a:extLst>
          </p:cNvPr>
          <p:cNvSpPr>
            <a:spLocks noGrp="1"/>
          </p:cNvSpPr>
          <p:nvPr>
            <p:ph type="body" idx="2"/>
          </p:nvPr>
        </p:nvSpPr>
        <p:spPr/>
        <p:txBody>
          <a:bodyPr>
            <a:normAutofit lnSpcReduction="10000"/>
          </a:bodyPr>
          <a:lstStyle/>
          <a:p>
            <a:r>
              <a:rPr lang="en-US" dirty="0"/>
              <a:t>Searching a directed graph</a:t>
            </a:r>
          </a:p>
        </p:txBody>
      </p:sp>
      <p:pic>
        <p:nvPicPr>
          <p:cNvPr id="4" name="Google Shape;402;p43">
            <a:extLst>
              <a:ext uri="{FF2B5EF4-FFF2-40B4-BE49-F238E27FC236}">
                <a16:creationId xmlns:a16="http://schemas.microsoft.com/office/drawing/2014/main" id="{CDC882DF-9FCD-FF45-8DE1-E8D8B2BD4D04}"/>
              </a:ext>
            </a:extLst>
          </p:cNvPr>
          <p:cNvPicPr preferRelativeResize="0"/>
          <p:nvPr/>
        </p:nvPicPr>
        <p:blipFill rotWithShape="1">
          <a:blip r:embed="rId2">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36636389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4"/>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The search function</a:t>
            </a:r>
            <a:endParaRPr sz="3400" dirty="0">
              <a:solidFill>
                <a:srgbClr val="370661"/>
              </a:solidFill>
            </a:endParaRPr>
          </a:p>
        </p:txBody>
      </p:sp>
      <p:sp>
        <p:nvSpPr>
          <p:cNvPr id="409" name="Google Shape;409;p44"/>
          <p:cNvSpPr txBox="1">
            <a:spLocks noGrp="1"/>
          </p:cNvSpPr>
          <p:nvPr>
            <p:ph type="body" idx="1"/>
          </p:nvPr>
        </p:nvSpPr>
        <p:spPr>
          <a:xfrm>
            <a:off x="604997" y="1018215"/>
            <a:ext cx="10549500" cy="5829300"/>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0A5287"/>
                </a:solidFill>
                <a:latin typeface="Menlo-Regular" panose="020B0609030804020204" pitchFamily="49" charset="0"/>
              </a:rPr>
              <a:t>class</a:t>
            </a:r>
            <a:r>
              <a:rPr lang="en-US" dirty="0">
                <a:solidFill>
                  <a:srgbClr val="262626"/>
                </a:solidFill>
                <a:latin typeface="Menlo-Regular" panose="020B0609030804020204" pitchFamily="49" charset="0"/>
              </a:rPr>
              <a:t> </a:t>
            </a:r>
            <a:r>
              <a:rPr lang="en-US" dirty="0" err="1">
                <a:solidFill>
                  <a:srgbClr val="149D75"/>
                </a:solidFill>
                <a:latin typeface="Menlo-Regular" panose="020B0609030804020204" pitchFamily="49" charset="0"/>
              </a:rPr>
              <a:t>DiGraph</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a:solidFill>
                  <a:srgbClr val="BE00FF"/>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285453"/>
                </a:solidFill>
                <a:latin typeface="Menlo-Regular" panose="020B0609030804020204" pitchFamily="49" charset="0"/>
              </a:rPr>
              <a:t>self</a:t>
            </a:r>
            <a:r>
              <a:rPr lang="en-US" dirty="0">
                <a:solidFill>
                  <a:srgbClr val="262626"/>
                </a:solidFill>
                <a:latin typeface="Menlo-Regular" panose="020B0609030804020204" pitchFamily="49" charset="0"/>
              </a:rPr>
              <a:t>, u,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If we haven't visited this node...</a:t>
            </a:r>
            <a:endParaRPr lang="en-US" dirty="0">
              <a:solidFill>
                <a:srgbClr val="262626"/>
              </a:solidFill>
              <a:latin typeface="Menlo-Regular" panose="020B0609030804020204" pitchFamily="49" charset="0"/>
            </a:endParaRPr>
          </a:p>
          <a:p>
            <a:pPr marL="101600" indent="0">
              <a:buNone/>
            </a:pPr>
            <a:r>
              <a:rPr lang="en-US" dirty="0">
                <a:solidFill>
                  <a:srgbClr val="0A5287"/>
                </a:solidFill>
                <a:latin typeface="Menlo-Regular" panose="020B0609030804020204" pitchFamily="49" charset="0"/>
              </a:rPr>
              <a:t>        if</a:t>
            </a:r>
            <a:r>
              <a:rPr lang="en-US" dirty="0">
                <a:solidFill>
                  <a:srgbClr val="262626"/>
                </a:solidFill>
                <a:latin typeface="Menlo-Regular" panose="020B0609030804020204" pitchFamily="49" charset="0"/>
              </a:rPr>
              <a:t> u not in visited:</a:t>
            </a: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u </a:t>
            </a:r>
            <a:r>
              <a:rPr lang="en-US" dirty="0">
                <a:solidFill>
                  <a:srgbClr val="878787"/>
                </a:solidFill>
                <a:latin typeface="Menlo-Regular" panose="020B0609030804020204" pitchFamily="49" charset="0"/>
              </a:rPr>
              <a:t># yield it</a:t>
            </a:r>
            <a:endParaRPr lang="en-US" dirty="0">
              <a:solidFill>
                <a:srgbClr val="262626"/>
              </a:solidFill>
              <a:latin typeface="Menlo-Regular" panose="020B0609030804020204" pitchFamily="49" charset="0"/>
            </a:endParaRPr>
          </a:p>
          <a:p>
            <a:pPr marL="10160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visited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add</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and remember we've visited it now.</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Then, if there are any adjacent nodes...</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u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a:t>
            </a:r>
          </a:p>
          <a:p>
            <a:pPr marL="101600" indent="0">
              <a:buNone/>
            </a:pPr>
            <a:r>
              <a:rPr lang="en-US" dirty="0">
                <a:solidFill>
                  <a:srgbClr val="0A5287"/>
                </a:solidFill>
                <a:latin typeface="Menlo-Regular" panose="020B0609030804020204" pitchFamily="49" charset="0"/>
              </a:rPr>
              <a:t>                for</a:t>
            </a:r>
            <a:r>
              <a:rPr lang="en-US" dirty="0">
                <a:solidFill>
                  <a:srgbClr val="262626"/>
                </a:solidFill>
                <a:latin typeface="Menlo-Regular" panose="020B0609030804020204" pitchFamily="49" charset="0"/>
              </a:rPr>
              <a:t> v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adj</a:t>
            </a:r>
            <a:r>
              <a:rPr lang="en-US" dirty="0">
                <a:solidFill>
                  <a:srgbClr val="262626"/>
                </a:solidFill>
                <a:latin typeface="Menlo-Regular" panose="020B0609030804020204" pitchFamily="49" charset="0"/>
              </a:rPr>
              <a:t>[u]: </a:t>
            </a:r>
            <a:r>
              <a:rPr lang="en-US" dirty="0">
                <a:solidFill>
                  <a:srgbClr val="878787"/>
                </a:solidFill>
                <a:latin typeface="Menlo-Regular" panose="020B0609030804020204" pitchFamily="49" charset="0"/>
              </a:rPr>
              <a:t># for each adjacent node...</a:t>
            </a:r>
            <a:endParaRPr lang="en-US" dirty="0">
              <a:solidFill>
                <a:srgbClr val="262626"/>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search for all nodes reachable from *it*...</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w in </a:t>
            </a:r>
            <a:r>
              <a:rPr lang="en-US" dirty="0" err="1">
                <a:solidFill>
                  <a:srgbClr val="285453"/>
                </a:solidFill>
                <a:latin typeface="Menlo-Regular" panose="020B0609030804020204" pitchFamily="49" charset="0"/>
              </a:rPr>
              <a:t>self</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(v, visited):</a:t>
            </a:r>
          </a:p>
          <a:p>
            <a:pPr marL="101600" lvl="0" indent="0">
              <a:buNone/>
            </a:pPr>
            <a:r>
              <a:rPr lang="en-US" dirty="0">
                <a:solidFill>
                  <a:srgbClr val="262626"/>
                </a:solidFill>
                <a:latin typeface="Menlo-Regular" panose="020B0609030804020204" pitchFamily="49" charset="0"/>
              </a:rPr>
              <a:t>                        </a:t>
            </a:r>
            <a:r>
              <a:rPr lang="en-US" dirty="0">
                <a:solidFill>
                  <a:srgbClr val="878787"/>
                </a:solidFill>
                <a:latin typeface="Menlo-Regular" panose="020B0609030804020204" pitchFamily="49" charset="0"/>
              </a:rPr>
              <a:t># and yield each one.</a:t>
            </a:r>
          </a:p>
          <a:p>
            <a:pPr marL="10160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w </a:t>
            </a:r>
            <a:endParaRPr lang="en-US" b="1" i="1" dirty="0">
              <a:solidFill>
                <a:srgbClr val="C00000"/>
              </a:solidFill>
              <a:latin typeface="Arial"/>
              <a:ea typeface="Arial"/>
              <a:cs typeface="Arial"/>
              <a:sym typeface="Arial"/>
            </a:endParaRPr>
          </a:p>
        </p:txBody>
      </p:sp>
      <p:sp>
        <p:nvSpPr>
          <p:cNvPr id="6" name="Google Shape;422;p45">
            <a:extLst>
              <a:ext uri="{FF2B5EF4-FFF2-40B4-BE49-F238E27FC236}">
                <a16:creationId xmlns:a16="http://schemas.microsoft.com/office/drawing/2014/main" id="{B84EFA0E-3319-EA48-8AC0-18CF7222914B}"/>
              </a:ext>
            </a:extLst>
          </p:cNvPr>
          <p:cNvSpPr/>
          <p:nvPr/>
        </p:nvSpPr>
        <p:spPr>
          <a:xfrm>
            <a:off x="399672" y="2791033"/>
            <a:ext cx="1624264" cy="800875"/>
          </a:xfrm>
          <a:prstGeom prst="wedgeRoundRectCallout">
            <a:avLst>
              <a:gd name="adj1" fmla="val 82451"/>
              <a:gd name="adj2" fmla="val -36392"/>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0" i="0" u="none" strike="noStrike" cap="none" dirty="0">
                <a:solidFill>
                  <a:schemeClr val="dk1"/>
                </a:solidFill>
                <a:latin typeface="Open Sans"/>
                <a:ea typeface="Open Sans"/>
                <a:cs typeface="Open Sans"/>
                <a:sym typeface="Open Sans"/>
              </a:rPr>
              <a:t>Use a generator</a:t>
            </a:r>
            <a:endParaRPr dirty="0"/>
          </a:p>
        </p:txBody>
      </p:sp>
      <p:pic>
        <p:nvPicPr>
          <p:cNvPr id="7" name="Google Shape;421;p45">
            <a:extLst>
              <a:ext uri="{FF2B5EF4-FFF2-40B4-BE49-F238E27FC236}">
                <a16:creationId xmlns:a16="http://schemas.microsoft.com/office/drawing/2014/main" id="{E45D0184-B307-3744-8491-1B611EF0BDD0}"/>
              </a:ext>
            </a:extLst>
          </p:cNvPr>
          <p:cNvPicPr preferRelativeResize="0"/>
          <p:nvPr/>
        </p:nvPicPr>
        <p:blipFill rotWithShape="1">
          <a:blip r:embed="rId3">
            <a:alphaModFix/>
          </a:blip>
          <a:srcRect/>
          <a:stretch/>
        </p:blipFill>
        <p:spPr>
          <a:xfrm>
            <a:off x="8801761" y="84302"/>
            <a:ext cx="2352736" cy="2812003"/>
          </a:xfrm>
          <a:prstGeom prst="rect">
            <a:avLst/>
          </a:prstGeom>
          <a:noFill/>
          <a:ln>
            <a:noFill/>
          </a:ln>
        </p:spPr>
      </p:pic>
    </p:spTree>
    <p:extLst>
      <p:ext uri="{BB962C8B-B14F-4D97-AF65-F5344CB8AC3E}">
        <p14:creationId xmlns:p14="http://schemas.microsoft.com/office/powerpoint/2010/main" val="333270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8"/>
          <p:cNvSpPr txBox="1">
            <a:spLocks noGrp="1"/>
          </p:cNvSpPr>
          <p:nvPr>
            <p:ph type="body" idx="2"/>
          </p:nvPr>
        </p:nvSpPr>
        <p:spPr>
          <a:xfrm>
            <a:off x="399673" y="486177"/>
            <a:ext cx="10555200" cy="651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1"/>
              </a:buClr>
              <a:buSzPts val="3200"/>
              <a:buNone/>
            </a:pPr>
            <a:r>
              <a:rPr lang="en-US" sz="3400">
                <a:solidFill>
                  <a:srgbClr val="370661"/>
                </a:solidFill>
              </a:rPr>
              <a:t>PyCharm IDE</a:t>
            </a:r>
            <a:endParaRPr>
              <a:solidFill>
                <a:srgbClr val="370661"/>
              </a:solidFill>
            </a:endParaRPr>
          </a:p>
        </p:txBody>
      </p:sp>
      <p:pic>
        <p:nvPicPr>
          <p:cNvPr id="138" name="Google Shape;138;p8"/>
          <p:cNvPicPr preferRelativeResize="0"/>
          <p:nvPr/>
        </p:nvPicPr>
        <p:blipFill rotWithShape="1">
          <a:blip r:embed="rId3">
            <a:alphaModFix/>
          </a:blip>
          <a:srcRect/>
          <a:stretch/>
        </p:blipFill>
        <p:spPr>
          <a:xfrm>
            <a:off x="685799" y="1316474"/>
            <a:ext cx="8674059" cy="5055349"/>
          </a:xfrm>
          <a:prstGeom prst="rect">
            <a:avLst/>
          </a:prstGeom>
          <a:noFill/>
          <a:ln>
            <a:noFill/>
          </a:ln>
        </p:spPr>
      </p:pic>
      <p:pic>
        <p:nvPicPr>
          <p:cNvPr id="139" name="Google Shape;139;p8"/>
          <p:cNvPicPr preferRelativeResize="0"/>
          <p:nvPr/>
        </p:nvPicPr>
        <p:blipFill rotWithShape="1">
          <a:blip r:embed="rId4">
            <a:alphaModFix/>
          </a:blip>
          <a:srcRect/>
          <a:stretch/>
        </p:blipFill>
        <p:spPr>
          <a:xfrm>
            <a:off x="9450599" y="57675"/>
            <a:ext cx="1828800" cy="18288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dirty="0">
                <a:solidFill>
                  <a:srgbClr val="370661"/>
                </a:solidFill>
              </a:rPr>
              <a:t>Searching a directed graph</a:t>
            </a:r>
            <a:endParaRPr sz="3400" dirty="0">
              <a:solidFill>
                <a:srgbClr val="370661"/>
              </a:solidFill>
            </a:endParaRPr>
          </a:p>
        </p:txBody>
      </p:sp>
      <p:sp>
        <p:nvSpPr>
          <p:cNvPr id="401" name="Google Shape;401;p43"/>
          <p:cNvSpPr txBox="1">
            <a:spLocks noGrp="1"/>
          </p:cNvSpPr>
          <p:nvPr>
            <p:ph type="body" idx="1"/>
          </p:nvPr>
        </p:nvSpPr>
        <p:spPr>
          <a:xfrm>
            <a:off x="604997" y="1228544"/>
            <a:ext cx="10549603" cy="5143279"/>
          </a:xfrm>
          <a:prstGeom prst="rect">
            <a:avLst/>
          </a:prstGeom>
          <a:noFill/>
          <a:ln>
            <a:noFill/>
          </a:ln>
        </p:spPr>
        <p:txBody>
          <a:bodyPr spcFirstLastPara="1" wrap="square" lIns="91425" tIns="45700" rIns="91425" bIns="45700" anchor="t" anchorCtr="0">
            <a:normAutofit/>
          </a:bodyPr>
          <a:lstStyle/>
          <a:p>
            <a:pPr marL="101600" lvl="0" indent="0">
              <a:buNone/>
            </a:pPr>
            <a:r>
              <a:rPr lang="en-US" dirty="0">
                <a:solidFill>
                  <a:srgbClr val="262626"/>
                </a:solidFill>
                <a:latin typeface="Menlo-Regular" panose="020B0609030804020204" pitchFamily="49" charset="0"/>
              </a:rPr>
              <a:t>d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DiGraph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a:t>
            </a: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1</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[1, 2, 4, 3]</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4</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[4, 3, 1, 2]</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2</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dirty="0">
              <a:solidFill>
                <a:srgbClr val="878787"/>
              </a:solidFill>
              <a:latin typeface="Menlo-Regular" panose="020B0609030804020204" pitchFamily="49" charset="0"/>
            </a:endParaRPr>
          </a:p>
          <a:p>
            <a:pPr marL="101600" lvl="0" indent="0">
              <a:buNone/>
            </a:pPr>
            <a:r>
              <a:rPr lang="en-US" dirty="0">
                <a:solidFill>
                  <a:srgbClr val="878787"/>
                </a:solidFill>
                <a:latin typeface="Menlo-Regular" panose="020B0609030804020204" pitchFamily="49" charset="0"/>
              </a:rPr>
              <a:t>[2, 4, 3, 1]</a:t>
            </a:r>
          </a:p>
          <a:p>
            <a:pPr marL="101600" lvl="0" indent="0">
              <a:buNone/>
            </a:pPr>
            <a:endParaRPr lang="en-US" dirty="0">
              <a:solidFill>
                <a:srgbClr val="878787"/>
              </a:solidFill>
              <a:latin typeface="Menlo-Regular" panose="020B0609030804020204" pitchFamily="49" charset="0"/>
            </a:endParaRPr>
          </a:p>
          <a:p>
            <a:pPr marL="101600" lvl="0" indent="0">
              <a:buNone/>
            </a:pPr>
            <a:r>
              <a:rPr lang="en-US" dirty="0">
                <a:solidFill>
                  <a:srgbClr val="262626"/>
                </a:solidFill>
                <a:latin typeface="Menlo-Regular" panose="020B0609030804020204" pitchFamily="49" charset="0"/>
              </a:rPr>
              <a:t>[v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v in </a:t>
            </a:r>
            <a:r>
              <a:rPr lang="en-US" dirty="0" err="1">
                <a:solidFill>
                  <a:srgbClr val="262626"/>
                </a:solidFill>
                <a:latin typeface="Menlo-Regular" panose="020B0609030804020204" pitchFamily="49" charset="0"/>
              </a:rPr>
              <a:t>d</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search</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3</a:t>
            </a:r>
            <a:r>
              <a:rPr lang="en-US" dirty="0">
                <a:solidFill>
                  <a:srgbClr val="262626"/>
                </a:solidFill>
                <a:latin typeface="Menlo-Regular" panose="020B0609030804020204" pitchFamily="49" charset="0"/>
              </a:rPr>
              <a:t>, </a:t>
            </a:r>
            <a:r>
              <a:rPr lang="en-US" dirty="0">
                <a:solidFill>
                  <a:srgbClr val="285453"/>
                </a:solidFill>
                <a:latin typeface="Menlo-Regular" panose="020B0609030804020204" pitchFamily="49" charset="0"/>
              </a:rPr>
              <a:t>set</a:t>
            </a:r>
            <a:r>
              <a:rPr lang="en-US" dirty="0">
                <a:solidFill>
                  <a:srgbClr val="262626"/>
                </a:solidFill>
                <a:latin typeface="Menlo-Regular" panose="020B0609030804020204" pitchFamily="49" charset="0"/>
              </a:rPr>
              <a:t>())]</a:t>
            </a:r>
            <a:endParaRPr lang="en-US" sz="2000" b="1" dirty="0">
              <a:solidFill>
                <a:schemeClr val="accent2"/>
              </a:solidFill>
              <a:latin typeface="Courier New"/>
              <a:ea typeface="Courier New"/>
              <a:cs typeface="Courier New"/>
              <a:sym typeface="Courier New"/>
            </a:endParaRPr>
          </a:p>
          <a:p>
            <a:pPr marL="101600" lvl="0" indent="0">
              <a:buNone/>
            </a:pPr>
            <a:r>
              <a:rPr lang="en-US" dirty="0">
                <a:solidFill>
                  <a:srgbClr val="878787"/>
                </a:solidFill>
                <a:latin typeface="Menlo-Regular" panose="020B0609030804020204" pitchFamily="49" charset="0"/>
              </a:rPr>
              <a:t>[3]</a:t>
            </a:r>
            <a:endParaRPr sz="2400" b="1" i="1" dirty="0">
              <a:solidFill>
                <a:srgbClr val="C00000"/>
              </a:solidFill>
              <a:latin typeface="Arial"/>
              <a:ea typeface="Arial"/>
              <a:cs typeface="Arial"/>
              <a:sym typeface="Arial"/>
            </a:endParaRPr>
          </a:p>
        </p:txBody>
      </p:sp>
      <p:pic>
        <p:nvPicPr>
          <p:cNvPr id="402" name="Google Shape;402;p43"/>
          <p:cNvPicPr preferRelativeResize="0"/>
          <p:nvPr/>
        </p:nvPicPr>
        <p:blipFill rotWithShape="1">
          <a:blip r:embed="rId3">
            <a:alphaModFix/>
          </a:blip>
          <a:srcRect/>
          <a:stretch/>
        </p:blipFill>
        <p:spPr>
          <a:xfrm>
            <a:off x="7759920" y="2093173"/>
            <a:ext cx="2810859" cy="3359554"/>
          </a:xfrm>
          <a:prstGeom prst="rect">
            <a:avLst/>
          </a:prstGeom>
          <a:noFill/>
          <a:ln>
            <a:noFill/>
          </a:ln>
        </p:spPr>
      </p:pic>
    </p:spTree>
    <p:extLst>
      <p:ext uri="{BB962C8B-B14F-4D97-AF65-F5344CB8AC3E}">
        <p14:creationId xmlns:p14="http://schemas.microsoft.com/office/powerpoint/2010/main" val="18511134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32"/>
          <p:cNvSpPr/>
          <p:nvPr/>
        </p:nvSpPr>
        <p:spPr>
          <a:xfrm>
            <a:off x="0" y="0"/>
            <a:ext cx="12192050" cy="6477600"/>
          </a:xfrm>
          <a:prstGeom prst="rect">
            <a:avLst/>
          </a:prstGeom>
          <a:solidFill>
            <a:srgbClr val="3706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2"/>
          <p:cNvCxnSpPr/>
          <p:nvPr/>
        </p:nvCxnSpPr>
        <p:spPr>
          <a:xfrm rot="10800000">
            <a:off x="981875" y="4415525"/>
            <a:ext cx="9618900" cy="0"/>
          </a:xfrm>
          <a:prstGeom prst="straightConnector1">
            <a:avLst/>
          </a:prstGeom>
          <a:noFill/>
          <a:ln w="19050" cap="flat" cmpd="sng">
            <a:solidFill>
              <a:srgbClr val="FFAE2B"/>
            </a:solidFill>
            <a:prstDash val="solid"/>
            <a:round/>
            <a:headEnd type="none" w="med" len="med"/>
            <a:tailEnd type="none" w="med" len="med"/>
          </a:ln>
        </p:spPr>
      </p:cxnSp>
      <p:sp>
        <p:nvSpPr>
          <p:cNvPr id="321" name="Google Shape;321;p32"/>
          <p:cNvSpPr txBox="1">
            <a:spLocks noGrp="1"/>
          </p:cNvSpPr>
          <p:nvPr>
            <p:ph type="body" idx="2"/>
          </p:nvPr>
        </p:nvSpPr>
        <p:spPr>
          <a:xfrm>
            <a:off x="809119" y="2663095"/>
            <a:ext cx="7197000" cy="15318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accent1"/>
              </a:buClr>
              <a:buSzPct val="69565"/>
              <a:buNone/>
            </a:pPr>
            <a:r>
              <a:rPr lang="en-US" sz="6571" dirty="0">
                <a:solidFill>
                  <a:srgbClr val="FFFFFF"/>
                </a:solidFill>
              </a:rPr>
              <a:t>Profiling</a:t>
            </a:r>
            <a:endParaRPr sz="3971" b="1" dirty="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092858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37"/>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function level</a:t>
            </a:r>
            <a:endParaRPr sz="3400">
              <a:solidFill>
                <a:srgbClr val="370661"/>
              </a:solidFill>
            </a:endParaRPr>
          </a:p>
        </p:txBody>
      </p:sp>
      <p:sp>
        <p:nvSpPr>
          <p:cNvPr id="358" name="Google Shape;358;p37"/>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457200" lvl="0" indent="-355600" algn="l" rtl="0">
              <a:lnSpc>
                <a:spcPct val="90000"/>
              </a:lnSpc>
              <a:spcBef>
                <a:spcPts val="1000"/>
              </a:spcBef>
              <a:spcAft>
                <a:spcPts val="0"/>
              </a:spcAft>
              <a:buClr>
                <a:schemeClr val="dk1"/>
              </a:buClr>
              <a:buSzPts val="2000"/>
              <a:buFont typeface="Courier New"/>
              <a:buChar char="o"/>
            </a:pPr>
            <a:r>
              <a:rPr lang="en-US" dirty="0"/>
              <a:t>Rudimentary</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a:solidFill>
                  <a:srgbClr val="18C0FF"/>
                </a:solidFill>
                <a:latin typeface="Menlo-Regular" panose="020B0609030804020204" pitchFamily="49" charset="0"/>
              </a:rPr>
              <a:t>time</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t0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code_block</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t1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a:t>
            </a:r>
            <a:r>
              <a:rPr lang="en-US" dirty="0">
                <a:solidFill>
                  <a:srgbClr val="262626"/>
                </a:solidFill>
                <a:latin typeface="Menlo-Regular" panose="020B0609030804020204" pitchFamily="49" charset="0"/>
              </a:rPr>
              <a:t>()</a:t>
            </a:r>
          </a:p>
          <a:p>
            <a:pPr marL="558800" lvl="1" indent="0">
              <a:buNone/>
            </a:pPr>
            <a:r>
              <a:rPr lang="en-US" dirty="0">
                <a:solidFill>
                  <a:srgbClr val="262626"/>
                </a:solidFill>
                <a:latin typeface="Menlo-Regular" panose="020B0609030804020204" pitchFamily="49" charset="0"/>
              </a:rPr>
              <a:t>total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t1</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t0</a:t>
            </a:r>
            <a:endParaRPr lang="en-US" dirty="0"/>
          </a:p>
          <a:p>
            <a:pPr marL="457200" lvl="0" indent="-355600" algn="l" rtl="0">
              <a:lnSpc>
                <a:spcPct val="90000"/>
              </a:lnSpc>
              <a:spcBef>
                <a:spcPts val="1000"/>
              </a:spcBef>
              <a:spcAft>
                <a:spcPts val="0"/>
              </a:spcAft>
              <a:buClr>
                <a:schemeClr val="dk1"/>
              </a:buClr>
              <a:buSzPts val="2000"/>
              <a:buFont typeface="Courier New"/>
              <a:buChar char="o"/>
            </a:pPr>
            <a:r>
              <a:rPr lang="en-US" dirty="0" err="1"/>
              <a:t>Timeit</a:t>
            </a:r>
            <a:r>
              <a:rPr lang="en-US" dirty="0"/>
              <a:t> (more precise)</a:t>
            </a:r>
            <a:endParaRPr dirty="0"/>
          </a:p>
          <a:p>
            <a:pPr marL="558800" lvl="1" indent="0">
              <a:buNone/>
            </a:pPr>
            <a:r>
              <a:rPr lang="en-US" dirty="0">
                <a:solidFill>
                  <a:srgbClr val="0A5287"/>
                </a:solidFill>
                <a:latin typeface="Menlo-Regular" panose="020B0609030804020204" pitchFamily="49" charset="0"/>
              </a:rPr>
              <a:t>import</a:t>
            </a:r>
            <a:r>
              <a:rPr lang="en-US" dirty="0">
                <a:solidFill>
                  <a:srgbClr val="262626"/>
                </a:solidFill>
                <a:latin typeface="Menlo-Regular" panose="020B0609030804020204" pitchFamily="49" charset="0"/>
              </a:rPr>
              <a:t> </a:t>
            </a:r>
            <a:r>
              <a:rPr lang="en-US" dirty="0" err="1">
                <a:solidFill>
                  <a:srgbClr val="18C0FF"/>
                </a:solidFill>
                <a:latin typeface="Menlo-Regular" panose="020B0609030804020204" pitchFamily="49" charset="0"/>
              </a:rPr>
              <a:t>timeit</a:t>
            </a:r>
            <a:r>
              <a:rPr lang="en-US" dirty="0">
                <a:solidFill>
                  <a:srgbClr val="262626"/>
                </a:solidFill>
                <a:latin typeface="Menlo-Regular" panose="020B0609030804020204" pitchFamily="49" charset="0"/>
              </a:rPr>
              <a:t> </a:t>
            </a:r>
          </a:p>
          <a:p>
            <a:pPr marL="558800" lvl="1" indent="0">
              <a:buNone/>
            </a:pPr>
            <a:r>
              <a:rPr lang="en-US" dirty="0">
                <a:solidFill>
                  <a:srgbClr val="262626"/>
                </a:solidFill>
                <a:latin typeface="Menlo-Regular" panose="020B0609030804020204" pitchFamily="49" charset="0"/>
              </a:rPr>
              <a:t>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timeit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Timer</a:t>
            </a:r>
            <a:r>
              <a:rPr lang="en-US" dirty="0">
                <a:solidFill>
                  <a:srgbClr val="262626"/>
                </a:solidFill>
                <a:latin typeface="Menlo-Regular" panose="020B0609030804020204" pitchFamily="49" charset="0"/>
              </a:rPr>
              <a:t>(</a:t>
            </a:r>
            <a:r>
              <a:rPr lang="en-US" dirty="0">
                <a:solidFill>
                  <a:srgbClr val="C8333F"/>
                </a:solidFill>
                <a:latin typeface="Menlo-Regular" panose="020B0609030804020204" pitchFamily="49" charset="0"/>
              </a:rPr>
              <a:t>"&lt;statement to time&gt;"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"&lt;setup code&gt;"</a:t>
            </a:r>
            <a:r>
              <a:rPr lang="en-US" dirty="0">
                <a:solidFill>
                  <a:srgbClr val="262626"/>
                </a:solidFill>
                <a:latin typeface="Menlo-Regular" panose="020B0609030804020204" pitchFamily="49" charset="0"/>
              </a:rPr>
              <a:t>)</a:t>
            </a:r>
          </a:p>
          <a:p>
            <a:pPr marL="558800" lvl="1" indent="0">
              <a:buNone/>
            </a:pPr>
            <a:r>
              <a:rPr lang="en-US" dirty="0" err="1">
                <a:solidFill>
                  <a:srgbClr val="262626"/>
                </a:solidFill>
                <a:latin typeface="Menlo-Regular" panose="020B0609030804020204" pitchFamily="49" charset="0"/>
              </a:rPr>
              <a:t>t</a:t>
            </a:r>
            <a:r>
              <a:rPr lang="en-US" dirty="0" err="1">
                <a:solidFill>
                  <a:srgbClr val="434343"/>
                </a:solidFill>
                <a:latin typeface="Menlo-Regular" panose="020B0609030804020204" pitchFamily="49" charset="0"/>
              </a:rPr>
              <a:t>.</a:t>
            </a:r>
            <a:r>
              <a:rPr lang="en-US" dirty="0" err="1">
                <a:solidFill>
                  <a:srgbClr val="262626"/>
                </a:solidFill>
                <a:latin typeface="Menlo-Regular" panose="020B0609030804020204" pitchFamily="49" charset="0"/>
              </a:rPr>
              <a:t>timeit</a:t>
            </a:r>
            <a:r>
              <a:rPr lang="en-US" dirty="0">
                <a:solidFill>
                  <a:srgbClr val="262626"/>
                </a:solidFill>
                <a:latin typeface="Menlo-Regular" panose="020B0609030804020204" pitchFamily="49" charset="0"/>
              </a:rPr>
              <a:t>()</a:t>
            </a:r>
            <a:endParaRPr lang="en-US" dirty="0"/>
          </a:p>
          <a:p>
            <a:pPr marL="914400" lvl="1" indent="-355600" algn="l" rtl="0">
              <a:lnSpc>
                <a:spcPct val="90000"/>
              </a:lnSpc>
              <a:spcBef>
                <a:spcPts val="500"/>
              </a:spcBef>
              <a:spcAft>
                <a:spcPts val="0"/>
              </a:spcAft>
              <a:buSzPts val="2000"/>
              <a:buChar char="▪"/>
            </a:pPr>
            <a:r>
              <a:rPr lang="en-US" dirty="0"/>
              <a:t>The second argument is usually an import that sets up a virtual environment for the statement </a:t>
            </a:r>
            <a:endParaRPr dirty="0"/>
          </a:p>
          <a:p>
            <a:pPr marL="914400" lvl="1" indent="-355600" algn="l" rtl="0">
              <a:lnSpc>
                <a:spcPct val="90000"/>
              </a:lnSpc>
              <a:spcBef>
                <a:spcPts val="500"/>
              </a:spcBef>
              <a:spcAft>
                <a:spcPts val="0"/>
              </a:spcAft>
              <a:buSzPts val="2000"/>
              <a:buChar char="▪"/>
            </a:pPr>
            <a:r>
              <a:rPr lang="en-US" b="1" dirty="0" err="1">
                <a:latin typeface="Courier New"/>
                <a:ea typeface="Courier New"/>
                <a:cs typeface="Courier New"/>
                <a:sym typeface="Courier New"/>
              </a:rPr>
              <a:t>timeit</a:t>
            </a:r>
            <a:r>
              <a:rPr lang="en-US" dirty="0"/>
              <a:t> calls the statement 1 million times and returns the total elapsed time, </a:t>
            </a:r>
            <a:r>
              <a:rPr lang="en-US" b="1" dirty="0">
                <a:latin typeface="Courier New"/>
                <a:ea typeface="Courier New"/>
                <a:cs typeface="Courier New"/>
                <a:sym typeface="Courier New"/>
              </a:rPr>
              <a:t>number</a:t>
            </a:r>
            <a:r>
              <a:rPr lang="en-US" dirty="0"/>
              <a:t> argument specifies number of times to run it.</a:t>
            </a:r>
            <a:endParaRPr dirty="0"/>
          </a:p>
          <a:p>
            <a:pPr marL="457200" lvl="0" indent="-457200" algn="l" rtl="0">
              <a:lnSpc>
                <a:spcPct val="90000"/>
              </a:lnSpc>
              <a:spcBef>
                <a:spcPts val="480"/>
              </a:spcBef>
              <a:spcAft>
                <a:spcPts val="0"/>
              </a:spcAft>
              <a:buClr>
                <a:srgbClr val="FF0000"/>
              </a:buClr>
              <a:buSzPts val="2640"/>
              <a:buNone/>
            </a:pP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40323758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38"/>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1</a:t>
            </a:r>
            <a:endParaRPr sz="3400">
              <a:solidFill>
                <a:srgbClr val="370661"/>
              </a:solidFill>
            </a:endParaRPr>
          </a:p>
        </p:txBody>
      </p:sp>
      <p:sp>
        <p:nvSpPr>
          <p:cNvPr id="365" name="Google Shape;365;p38"/>
          <p:cNvSpPr txBox="1">
            <a:spLocks noGrp="1"/>
          </p:cNvSpPr>
          <p:nvPr>
            <p:ph type="body" idx="1"/>
          </p:nvPr>
        </p:nvSpPr>
        <p:spPr>
          <a:xfrm>
            <a:off x="604997" y="1228544"/>
            <a:ext cx="10549603" cy="5829272"/>
          </a:xfrm>
          <a:prstGeom prst="rect">
            <a:avLst/>
          </a:prstGeom>
          <a:noFill/>
          <a:ln>
            <a:noFill/>
          </a:ln>
        </p:spPr>
        <p:txBody>
          <a:bodyPr spcFirstLastPara="1" wrap="square" lIns="91425" tIns="45700" rIns="91425" bIns="45700" anchor="t" anchorCtr="0">
            <a:normAutofit/>
          </a:bodyPr>
          <a:lstStyle/>
          <a:p>
            <a:pPr marL="0" lvl="0" indent="0">
              <a:buNone/>
            </a:pPr>
            <a:r>
              <a:rPr lang="en-US" dirty="0">
                <a:solidFill>
                  <a:srgbClr val="878787"/>
                </a:solidFill>
                <a:latin typeface="Menlo-Regular" panose="020B0609030804020204" pitchFamily="49" charset="0"/>
              </a:rPr>
              <a:t># </a:t>
            </a:r>
            <a:r>
              <a:rPr lang="en-US" dirty="0" err="1">
                <a:solidFill>
                  <a:srgbClr val="878787"/>
                </a:solidFill>
                <a:latin typeface="Menlo-Regular" panose="020B0609030804020204" pitchFamily="49" charset="0"/>
              </a:rPr>
              <a:t>to_time.py</a:t>
            </a:r>
            <a:endParaRPr lang="en-US" dirty="0">
              <a:solidFill>
                <a:srgbClr val="878787"/>
              </a:solidFill>
              <a:latin typeface="Menlo-Regular" panose="020B0609030804020204" pitchFamily="49" charset="0"/>
            </a:endParaRPr>
          </a:p>
          <a:p>
            <a:pPr marL="0" lvl="0" indent="0">
              <a:buNone/>
            </a:pPr>
            <a:r>
              <a:rPr lang="en-US" dirty="0">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a:solidFill>
                  <a:srgbClr val="285453"/>
                </a:solidFill>
                <a:latin typeface="Menlo-Regular" panose="020B0609030804020204" pitchFamily="49" charset="0"/>
              </a:rPr>
              <a:t>range</a:t>
            </a:r>
            <a:r>
              <a:rPr lang="en-US" dirty="0">
                <a:solidFill>
                  <a:srgbClr val="262626"/>
                </a:solidFill>
                <a:latin typeface="Menlo-Regular" panose="020B0609030804020204" pitchFamily="49" charset="0"/>
              </a:rPr>
              <a:t>(</a:t>
            </a:r>
            <a:r>
              <a:rPr lang="en-US" dirty="0">
                <a:solidFill>
                  <a:srgbClr val="FC4F08"/>
                </a:solidFill>
                <a:latin typeface="Menlo-Regular" panose="020B0609030804020204" pitchFamily="49" charset="0"/>
              </a:rPr>
              <a:t>500000</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yield</a:t>
            </a: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x</a:t>
            </a:r>
            <a:r>
              <a:rPr lang="en-US" dirty="0" err="1">
                <a:solidFill>
                  <a:srgbClr val="0A5287"/>
                </a:solidFill>
                <a:latin typeface="Menlo-Regular" panose="020B0609030804020204" pitchFamily="49" charset="0"/>
              </a:rPr>
              <a:t>def</a:t>
            </a:r>
            <a:r>
              <a:rPr lang="en-US" dirty="0">
                <a:solidFill>
                  <a:srgbClr val="262626"/>
                </a:solidFill>
                <a:latin typeface="Menlo-Regular" panose="020B0609030804020204" pitchFamily="49" charset="0"/>
              </a:rPr>
              <a:t> </a:t>
            </a:r>
            <a:r>
              <a:rPr lang="en-US" dirty="0" err="1">
                <a:solidFill>
                  <a:srgbClr val="BE00FF"/>
                </a:solidFill>
                <a:latin typeface="Menlo-Regular" panose="020B0609030804020204" pitchFamily="49" charset="0"/>
              </a:rPr>
              <a:t>exp_fn</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for</a:t>
            </a:r>
            <a:r>
              <a:rPr lang="en-US" dirty="0">
                <a:solidFill>
                  <a:srgbClr val="262626"/>
                </a:solidFill>
                <a:latin typeface="Menlo-Regular" panose="020B0609030804020204" pitchFamily="49" charset="0"/>
              </a:rPr>
              <a:t> x in </a:t>
            </a:r>
            <a:r>
              <a:rPr lang="en-US" dirty="0" err="1">
                <a:solidFill>
                  <a:srgbClr val="262626"/>
                </a:solidFill>
                <a:latin typeface="Menlo-Regular" panose="020B0609030804020204" pitchFamily="49" charset="0"/>
              </a:rPr>
              <a:t>get_number</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i</a:t>
            </a:r>
            <a:r>
              <a:rPr lang="en-US" dirty="0">
                <a:solidFill>
                  <a:srgbClr val="262626"/>
                </a:solidFill>
                <a:latin typeface="Menlo-Regular" panose="020B0609030804020204" pitchFamily="49" charset="0"/>
              </a:rPr>
              <a:t>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x</a:t>
            </a:r>
          </a:p>
          <a:p>
            <a:pPr marL="0" lvl="0" indent="0">
              <a:buNone/>
            </a:pPr>
            <a:r>
              <a:rPr lang="en-US" dirty="0">
                <a:solidFill>
                  <a:srgbClr val="262626"/>
                </a:solidFill>
                <a:latin typeface="Menlo-Regular" panose="020B0609030804020204" pitchFamily="49" charset="0"/>
              </a:rPr>
              <a:t>        </a:t>
            </a:r>
            <a:r>
              <a:rPr lang="en-US" dirty="0">
                <a:solidFill>
                  <a:srgbClr val="0A5287"/>
                </a:solidFill>
                <a:latin typeface="Menlo-Regular" panose="020B0609030804020204" pitchFamily="49" charset="0"/>
              </a:rPr>
              <a:t>return</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'some result!’</a:t>
            </a:r>
          </a:p>
          <a:p>
            <a:pPr marL="0" lvl="0" indent="0">
              <a:buNone/>
            </a:pPr>
            <a:r>
              <a:rPr lang="en-US" dirty="0">
                <a:solidFill>
                  <a:srgbClr val="0A5287"/>
                </a:solidFill>
                <a:latin typeface="Menlo-Regular" panose="020B0609030804020204" pitchFamily="49" charset="0"/>
              </a:rPr>
              <a:t>if</a:t>
            </a:r>
            <a:r>
              <a:rPr lang="en-US" dirty="0">
                <a:solidFill>
                  <a:srgbClr val="262626"/>
                </a:solidFill>
                <a:latin typeface="Menlo-Regular" panose="020B0609030804020204" pitchFamily="49" charset="0"/>
              </a:rPr>
              <a:t> __name__ </a:t>
            </a:r>
            <a:r>
              <a:rPr lang="en-US" dirty="0">
                <a:solidFill>
                  <a:srgbClr val="434343"/>
                </a:solidFill>
                <a:latin typeface="Menlo-Regular" panose="020B0609030804020204" pitchFamily="49" charset="0"/>
              </a:rPr>
              <a:t>==</a:t>
            </a:r>
            <a:r>
              <a:rPr lang="en-US" dirty="0">
                <a:solidFill>
                  <a:srgbClr val="262626"/>
                </a:solidFill>
                <a:latin typeface="Menlo-Regular" panose="020B0609030804020204" pitchFamily="49" charset="0"/>
              </a:rPr>
              <a:t> </a:t>
            </a:r>
            <a:r>
              <a:rPr lang="en-US" dirty="0">
                <a:solidFill>
                  <a:srgbClr val="C8333F"/>
                </a:solidFill>
                <a:latin typeface="Menlo-Regular" panose="020B0609030804020204" pitchFamily="49" charset="0"/>
              </a:rPr>
              <a:t>'__main__’</a:t>
            </a:r>
            <a:r>
              <a:rPr lang="en-US" dirty="0">
                <a:solidFill>
                  <a:srgbClr val="262626"/>
                </a:solidFill>
                <a:latin typeface="Menlo-Regular" panose="020B0609030804020204" pitchFamily="49" charset="0"/>
              </a:rPr>
              <a:t>:</a:t>
            </a:r>
          </a:p>
          <a:p>
            <a:pPr marL="0" lvl="0" indent="0">
              <a:buNone/>
            </a:pPr>
            <a:r>
              <a:rPr lang="en-US" dirty="0">
                <a:solidFill>
                  <a:srgbClr val="262626"/>
                </a:solidFill>
                <a:latin typeface="Menlo-Regular" panose="020B0609030804020204" pitchFamily="49" charset="0"/>
              </a:rPr>
              <a:t>        </a:t>
            </a:r>
            <a:r>
              <a:rPr lang="en-US" dirty="0" err="1">
                <a:solidFill>
                  <a:srgbClr val="262626"/>
                </a:solidFill>
                <a:latin typeface="Menlo-Regular" panose="020B0609030804020204" pitchFamily="49" charset="0"/>
              </a:rPr>
              <a:t>exp_fn</a:t>
            </a:r>
            <a:r>
              <a:rPr lang="en-US" dirty="0">
                <a:solidFill>
                  <a:srgbClr val="262626"/>
                </a:solidFill>
                <a:latin typeface="Menlo-Regular" panose="020B0609030804020204" pitchFamily="49" charset="0"/>
              </a:rPr>
              <a:t>()</a:t>
            </a:r>
            <a:endParaRPr sz="24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24723649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40"/>
          <p:cNvSpPr txBox="1">
            <a:spLocks noGrp="1"/>
          </p:cNvSpPr>
          <p:nvPr>
            <p:ph type="body" idx="2"/>
          </p:nvPr>
        </p:nvSpPr>
        <p:spPr>
          <a:xfrm>
            <a:off x="399672" y="486177"/>
            <a:ext cx="12362513" cy="6510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1000"/>
              </a:spcBef>
              <a:spcAft>
                <a:spcPts val="0"/>
              </a:spcAft>
              <a:buClr>
                <a:srgbClr val="370661"/>
              </a:buClr>
              <a:buSzPts val="3200"/>
              <a:buFont typeface="Open Sans"/>
              <a:buNone/>
            </a:pPr>
            <a:r>
              <a:rPr lang="en-US" sz="3400">
                <a:solidFill>
                  <a:srgbClr val="370661"/>
                </a:solidFill>
              </a:rPr>
              <a:t>Profiling, script level 2</a:t>
            </a:r>
            <a:endParaRPr sz="3400">
              <a:solidFill>
                <a:srgbClr val="370661"/>
              </a:solidFill>
            </a:endParaRPr>
          </a:p>
        </p:txBody>
      </p:sp>
      <p:sp>
        <p:nvSpPr>
          <p:cNvPr id="379" name="Google Shape;379;p40"/>
          <p:cNvSpPr txBox="1">
            <a:spLocks noGrp="1"/>
          </p:cNvSpPr>
          <p:nvPr>
            <p:ph type="body" idx="1"/>
          </p:nvPr>
        </p:nvSpPr>
        <p:spPr>
          <a:xfrm>
            <a:off x="524987" y="1137177"/>
            <a:ext cx="11545093" cy="58292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python interactive interpreter (REPL)</a:t>
            </a:r>
            <a:endParaRPr sz="1500" dirty="0"/>
          </a:p>
          <a:p>
            <a:pPr marL="0" lvl="0" indent="0" algn="l" rtl="0">
              <a:lnSpc>
                <a:spcPct val="90000"/>
              </a:lnSpc>
              <a:spcBef>
                <a:spcPts val="1000"/>
              </a:spcBef>
              <a:spcAft>
                <a:spcPts val="0"/>
              </a:spcAft>
              <a:buSzPts val="2000"/>
              <a:buNone/>
            </a:pPr>
            <a:endParaRPr sz="1500" b="1" dirty="0">
              <a:latin typeface="Courier New"/>
              <a:ea typeface="Courier New"/>
              <a:cs typeface="Courier New"/>
              <a:sym typeface="Courier New"/>
            </a:endParaRP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 </a:t>
            </a:r>
            <a:r>
              <a:rPr lang="en-US" sz="1500" b="1" dirty="0">
                <a:solidFill>
                  <a:srgbClr val="CE3838"/>
                </a:solidFill>
                <a:latin typeface="Courier New"/>
                <a:ea typeface="Courier New"/>
                <a:cs typeface="Courier New"/>
                <a:sym typeface="Courier New"/>
              </a:rPr>
              <a:t>python -m </a:t>
            </a:r>
            <a:r>
              <a:rPr lang="en-US" sz="1500" b="1" dirty="0" err="1">
                <a:solidFill>
                  <a:srgbClr val="CE3838"/>
                </a:solidFill>
                <a:latin typeface="Courier New"/>
                <a:ea typeface="Courier New"/>
                <a:cs typeface="Courier New"/>
                <a:sym typeface="Courier New"/>
              </a:rPr>
              <a:t>cProfile</a:t>
            </a:r>
            <a:r>
              <a:rPr lang="en-US" sz="1500" b="1" dirty="0">
                <a:solidFill>
                  <a:srgbClr val="CE3838"/>
                </a:solidFill>
                <a:latin typeface="Courier New"/>
                <a:ea typeface="Courier New"/>
                <a:cs typeface="Courier New"/>
                <a:sym typeface="Courier New"/>
              </a:rPr>
              <a:t> </a:t>
            </a:r>
            <a:r>
              <a:rPr lang="en-US" sz="1500" b="1" dirty="0" err="1">
                <a:solidFill>
                  <a:srgbClr val="CE3838"/>
                </a:solidFill>
                <a:latin typeface="Courier New"/>
                <a:ea typeface="Courier New"/>
                <a:cs typeface="Courier New"/>
                <a:sym typeface="Courier New"/>
              </a:rPr>
              <a:t>to_time.py</a:t>
            </a:r>
            <a:r>
              <a:rPr lang="en-US" sz="1500" b="1" dirty="0">
                <a:solidFill>
                  <a:srgbClr val="CE3838"/>
                </a:solidFill>
                <a:latin typeface="Courier New"/>
                <a:ea typeface="Courier New"/>
                <a:cs typeface="Courier New"/>
                <a:sym typeface="Courier New"/>
              </a:rPr>
              <a: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500004 function calls in 0.203 seconds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Ordered by: standard name   </a:t>
            </a:r>
            <a:endParaRPr sz="1500" dirty="0"/>
          </a:p>
          <a:p>
            <a:pPr marL="0" lvl="0" indent="0" algn="l" rtl="0">
              <a:lnSpc>
                <a:spcPct val="90000"/>
              </a:lnSpc>
              <a:spcBef>
                <a:spcPts val="1000"/>
              </a:spcBef>
              <a:spcAft>
                <a:spcPts val="0"/>
              </a:spcAft>
              <a:buSzPts val="2000"/>
              <a:buNone/>
            </a:pPr>
            <a:r>
              <a:rPr lang="en-US" sz="1500" b="1" dirty="0" err="1">
                <a:latin typeface="Courier New"/>
                <a:ea typeface="Courier New"/>
                <a:cs typeface="Courier New"/>
                <a:sym typeface="Courier New"/>
              </a:rPr>
              <a:t>ncalls</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tottime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cumtime</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percall</a:t>
            </a:r>
            <a:r>
              <a:rPr lang="en-US" sz="1500" b="1" dirty="0">
                <a:latin typeface="Courier New"/>
                <a:ea typeface="Courier New"/>
                <a:cs typeface="Courier New"/>
                <a:sym typeface="Courier New"/>
              </a:rPr>
              <a:t> </a:t>
            </a:r>
            <a:r>
              <a:rPr lang="en-US" sz="1500" b="1" dirty="0" err="1">
                <a:latin typeface="Courier New"/>
                <a:ea typeface="Courier New"/>
                <a:cs typeface="Courier New"/>
                <a:sym typeface="Courier New"/>
              </a:rPr>
              <a:t>filename:lineno</a:t>
            </a:r>
            <a:r>
              <a:rPr lang="en-US" sz="1500" b="1" dirty="0">
                <a:latin typeface="Courier New"/>
                <a:ea typeface="Courier New"/>
                <a:cs typeface="Courier New"/>
                <a:sym typeface="Courier New"/>
              </a:rPr>
              <a:t>(function)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0.203    0.203 	to_time.py:1(&lt;module&gt;)   </a:t>
            </a:r>
            <a:endParaRPr sz="1500" dirty="0"/>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500001	0.071    0.000    0.071    0.000 	to_time.py:1(</a:t>
            </a:r>
            <a:r>
              <a:rPr lang="en-US" sz="1500" b="1" dirty="0" err="1">
                <a:latin typeface="Courier New"/>
                <a:ea typeface="Courier New"/>
                <a:cs typeface="Courier New"/>
                <a:sym typeface="Courier New"/>
              </a:rPr>
              <a:t>get_number</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0.133    0.133    0.203    0.203 	to_time.py:5(</a:t>
            </a:r>
            <a:r>
              <a:rPr lang="en-US" sz="1500" b="1" dirty="0" err="1">
                <a:latin typeface="Courier New"/>
                <a:ea typeface="Courier New"/>
                <a:cs typeface="Courier New"/>
                <a:sym typeface="Courier New"/>
              </a:rPr>
              <a:t>exp_fn</a:t>
            </a:r>
            <a:r>
              <a:rPr lang="en-US" sz="1500" b="1" dirty="0">
                <a:latin typeface="Courier New"/>
                <a:ea typeface="Courier New"/>
                <a:cs typeface="Courier New"/>
                <a:sym typeface="Courier New"/>
              </a:rPr>
              <a:t>)        </a:t>
            </a:r>
          </a:p>
          <a:p>
            <a:pPr marL="0" lvl="0" indent="0" algn="l" rtl="0">
              <a:lnSpc>
                <a:spcPct val="90000"/>
              </a:lnSpc>
              <a:spcBef>
                <a:spcPts val="1000"/>
              </a:spcBef>
              <a:spcAft>
                <a:spcPts val="0"/>
              </a:spcAft>
              <a:buSzPts val="2000"/>
              <a:buNone/>
            </a:pPr>
            <a:r>
              <a:rPr lang="en-US" sz="1500" b="1" dirty="0">
                <a:latin typeface="Courier New"/>
                <a:ea typeface="Courier New"/>
                <a:cs typeface="Courier New"/>
                <a:sym typeface="Courier New"/>
              </a:rPr>
              <a:t>1    	0.000    0.000    0.000    0.000 	{method 'disable' of '_</a:t>
            </a:r>
            <a:r>
              <a:rPr lang="en-US" sz="1500" b="1" dirty="0" err="1">
                <a:latin typeface="Courier New"/>
                <a:ea typeface="Courier New"/>
                <a:cs typeface="Courier New"/>
                <a:sym typeface="Courier New"/>
              </a:rPr>
              <a:t>lsprof.Profiler</a:t>
            </a:r>
            <a:r>
              <a:rPr lang="en-US" sz="1500" b="1" dirty="0">
                <a:latin typeface="Courier New"/>
                <a:ea typeface="Courier New"/>
                <a:cs typeface="Courier New"/>
                <a:sym typeface="Courier New"/>
              </a:rPr>
              <a:t>' objects}</a:t>
            </a:r>
            <a:endParaRPr sz="1500" dirty="0"/>
          </a:p>
          <a:p>
            <a:pPr marL="0" lvl="0" indent="0" algn="l" rtl="0">
              <a:lnSpc>
                <a:spcPct val="90000"/>
              </a:lnSpc>
              <a:spcBef>
                <a:spcPts val="1000"/>
              </a:spcBef>
              <a:spcAft>
                <a:spcPts val="0"/>
              </a:spcAft>
              <a:buSzPts val="2000"/>
              <a:buNone/>
            </a:pPr>
            <a:endParaRPr sz="1500" dirty="0">
              <a:latin typeface="Courier New"/>
              <a:ea typeface="Courier New"/>
              <a:cs typeface="Courier New"/>
              <a:sym typeface="Courier New"/>
            </a:endParaRPr>
          </a:p>
          <a:p>
            <a:pPr marL="457200" lvl="0" indent="-355600" algn="l" rtl="0">
              <a:lnSpc>
                <a:spcPct val="90000"/>
              </a:lnSpc>
              <a:spcBef>
                <a:spcPts val="1000"/>
              </a:spcBef>
              <a:spcAft>
                <a:spcPts val="0"/>
              </a:spcAft>
              <a:buClr>
                <a:schemeClr val="dk1"/>
              </a:buClr>
              <a:buSzPts val="2000"/>
              <a:buFont typeface="Courier New"/>
              <a:buChar char="o"/>
            </a:pPr>
            <a:r>
              <a:rPr lang="en-US" dirty="0"/>
              <a:t>For details see </a:t>
            </a:r>
            <a:r>
              <a:rPr lang="en-US" u="sng" dirty="0">
                <a:solidFill>
                  <a:schemeClr val="hlink"/>
                </a:solidFill>
                <a:hlinkClick r:id="rId3"/>
              </a:rPr>
              <a:t>https://docs.python.org/3.7/library/profile.html</a:t>
            </a:r>
            <a:endParaRPr dirty="0"/>
          </a:p>
          <a:p>
            <a:pPr marL="457200" lvl="0" indent="-457200" algn="l" rtl="0">
              <a:lnSpc>
                <a:spcPct val="90000"/>
              </a:lnSpc>
              <a:spcBef>
                <a:spcPts val="480"/>
              </a:spcBef>
              <a:spcAft>
                <a:spcPts val="0"/>
              </a:spcAft>
              <a:buClr>
                <a:srgbClr val="FF0000"/>
              </a:buClr>
              <a:buSzPts val="2640"/>
              <a:buNone/>
            </a:pPr>
            <a:endParaRPr sz="1500" b="1" i="1" dirty="0">
              <a:solidFill>
                <a:srgbClr val="C00000"/>
              </a:solidFill>
              <a:latin typeface="Arial"/>
              <a:ea typeface="Arial"/>
              <a:cs typeface="Arial"/>
              <a:sym typeface="Arial"/>
            </a:endParaRPr>
          </a:p>
        </p:txBody>
      </p:sp>
    </p:spTree>
    <p:extLst>
      <p:ext uri="{BB962C8B-B14F-4D97-AF65-F5344CB8AC3E}">
        <p14:creationId xmlns:p14="http://schemas.microsoft.com/office/powerpoint/2010/main" val="61948253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9685</TotalTime>
  <Words>11309</Words>
  <Application>Microsoft Macintosh PowerPoint</Application>
  <PresentationFormat>Widescreen</PresentationFormat>
  <Paragraphs>1354</Paragraphs>
  <Slides>94</Slides>
  <Notes>87</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vt:lpstr>
      <vt:lpstr>Calibri</vt:lpstr>
      <vt:lpstr>Courier</vt:lpstr>
      <vt:lpstr>Courier New</vt:lpstr>
      <vt:lpstr>Georgia</vt:lpstr>
      <vt:lpstr>Menlo-Regular</vt:lpstr>
      <vt:lpstr>Noto Sans Symbols</vt:lpstr>
      <vt:lpstr>Open Sans</vt:lpstr>
      <vt:lpstr>Open Sans SemiBold</vt:lpstr>
      <vt:lpstr>Roboto Mono</vt:lpstr>
      <vt:lpstr>Times New Roman</vt:lpstr>
      <vt:lpstr>Office Theme</vt:lpstr>
      <vt:lpstr>Introduction  to Python</vt:lpstr>
      <vt:lpstr>PowerPoint Presentation</vt:lpstr>
      <vt:lpstr>PowerPoint Presentation</vt:lpstr>
      <vt:lpstr>PowerPoint Presentation</vt:lpstr>
      <vt:lpstr>PowerPoint Presentation</vt:lpstr>
      <vt:lpstr>Ralph Waldo Emerson</vt:lpstr>
      <vt:lpstr>PowerPoint Presentation</vt:lpstr>
      <vt:lpstr>PowerPoint Presentation</vt:lpstr>
      <vt:lpstr>PowerPoint Presentation</vt:lpstr>
      <vt:lpstr>PowerPoint Presentation</vt:lpstr>
      <vt:lpstr>Simple Programs in Java and Python</vt:lpstr>
      <vt:lpstr>PowerPoint Presentation</vt:lpstr>
      <vt:lpstr>Conditionals in Java and Python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Duck Typing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 and pip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Callison-Burch, Christopher</dc:creator>
  <cp:lastModifiedBy>Callison-Burch, Christopher</cp:lastModifiedBy>
  <cp:revision>223</cp:revision>
  <dcterms:created xsi:type="dcterms:W3CDTF">2021-02-16T18:34:56Z</dcterms:created>
  <dcterms:modified xsi:type="dcterms:W3CDTF">2021-09-07T14:57:28Z</dcterms:modified>
</cp:coreProperties>
</file>